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FF8378-69E0-48B6-8B8E-55C36A9A20FE}">
  <a:tblStyle styleId="{DFFF8378-69E0-48B6-8B8E-55C36A9A20F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599"/>
  </p:normalViewPr>
  <p:slideViewPr>
    <p:cSldViewPr snapToGrid="0" snapToObjects="1">
      <p:cViewPr varScale="1">
        <p:scale>
          <a:sx n="141" d="100"/>
          <a:sy n="141" d="100"/>
        </p:scale>
        <p:origin x="70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9176504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043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22d40e7a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22d40e7a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301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79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d8ca8b06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d8ca8b06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74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22d40e7a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422d40e7a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46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22d40e7ad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22d40e7ad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81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422d40e7a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22d40e7a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422d40e7a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422d40e7a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643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422d40e7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422d40e7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7097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422d40e7ad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422d40e7ad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32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422d40e7ad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422d40e7ad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57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22d40e7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22d40e7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957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22d40e7ad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22d40e7ad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61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422d40e7ad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422d40e7ad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084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422d40e7ad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422d40e7ad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662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422d40e7ad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422d40e7ad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5477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41ea717d8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41ea717d8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7453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d8ca8b06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d8ca8b06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789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422d40e7ad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422d40e7ad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677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d8ca8b06e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d8ca8b06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yellow</a:t>
            </a:r>
            <a:endParaRPr/>
          </a:p>
        </p:txBody>
      </p:sp>
    </p:spTree>
    <p:extLst>
      <p:ext uri="{BB962C8B-B14F-4D97-AF65-F5344CB8AC3E}">
        <p14:creationId xmlns:p14="http://schemas.microsoft.com/office/powerpoint/2010/main" val="740829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422d40e7ad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422d40e7ad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4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422d40e7ad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422d40e7ad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99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22d40e7ad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22d40e7ad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391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2823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997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22d40e7ad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22d40e7ad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793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1ea717d8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1ea717d8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810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22d40e7a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22d40e7a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739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84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22d40e7a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22d40e7a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how each of these domains are important and how teachers are mostly focused on cognitive domain however meaning learning theory would point to the importance of engage as many of them as we can.</a:t>
            </a:r>
            <a:endParaRPr/>
          </a:p>
        </p:txBody>
      </p:sp>
    </p:spTree>
    <p:extLst>
      <p:ext uri="{BB962C8B-B14F-4D97-AF65-F5344CB8AC3E}">
        <p14:creationId xmlns:p14="http://schemas.microsoft.com/office/powerpoint/2010/main" val="33843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22d40e7ad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422d40e7ad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513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28" name="Google Shape;28;p3"/>
          <p:cNvGrpSpPr/>
          <p:nvPr/>
        </p:nvGrpSpPr>
        <p:grpSpPr>
          <a:xfrm rot="10800000" flipH="1">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39;p3"/>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 name="Google Shape;40;p3"/>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000">
                <a:solidFill>
                  <a:srgbClr val="FF9800"/>
                </a:solidFill>
              </a:defRPr>
            </a:lvl1pPr>
            <a:lvl2pPr lvl="1" rtl="0">
              <a:spcBef>
                <a:spcPts val="1000"/>
              </a:spcBef>
              <a:spcAft>
                <a:spcPts val="0"/>
              </a:spcAft>
              <a:buClr>
                <a:srgbClr val="FF9800"/>
              </a:buClr>
              <a:buSzPts val="2000"/>
              <a:buNone/>
              <a:defRPr sz="2000">
                <a:solidFill>
                  <a:srgbClr val="FF9800"/>
                </a:solidFill>
              </a:defRPr>
            </a:lvl2pPr>
            <a:lvl3pPr lvl="2" rtl="0">
              <a:spcBef>
                <a:spcPts val="1000"/>
              </a:spcBef>
              <a:spcAft>
                <a:spcPts val="0"/>
              </a:spcAft>
              <a:buClr>
                <a:srgbClr val="FF9800"/>
              </a:buClr>
              <a:buSzPts val="2000"/>
              <a:buNone/>
              <a:defRPr sz="2000">
                <a:solidFill>
                  <a:srgbClr val="FF9800"/>
                </a:solidFill>
              </a:defRPr>
            </a:lvl3pPr>
            <a:lvl4pPr lvl="3" rtl="0">
              <a:spcBef>
                <a:spcPts val="1000"/>
              </a:spcBef>
              <a:spcAft>
                <a:spcPts val="0"/>
              </a:spcAft>
              <a:buClr>
                <a:srgbClr val="FF9800"/>
              </a:buClr>
              <a:buSzPts val="2000"/>
              <a:buNone/>
              <a:defRPr sz="2000">
                <a:solidFill>
                  <a:srgbClr val="FF9800"/>
                </a:solidFill>
              </a:defRPr>
            </a:lvl4pPr>
            <a:lvl5pPr lvl="4" rtl="0">
              <a:spcBef>
                <a:spcPts val="1000"/>
              </a:spcBef>
              <a:spcAft>
                <a:spcPts val="0"/>
              </a:spcAft>
              <a:buClr>
                <a:srgbClr val="FF9800"/>
              </a:buClr>
              <a:buSzPts val="2000"/>
              <a:buNone/>
              <a:defRPr sz="2000">
                <a:solidFill>
                  <a:srgbClr val="FF9800"/>
                </a:solidFill>
              </a:defRPr>
            </a:lvl5pPr>
            <a:lvl6pPr lvl="5" rtl="0">
              <a:spcBef>
                <a:spcPts val="1000"/>
              </a:spcBef>
              <a:spcAft>
                <a:spcPts val="0"/>
              </a:spcAft>
              <a:buClr>
                <a:srgbClr val="FF9800"/>
              </a:buClr>
              <a:buSzPts val="2000"/>
              <a:buNone/>
              <a:defRPr sz="2000">
                <a:solidFill>
                  <a:srgbClr val="FF9800"/>
                </a:solidFill>
              </a:defRPr>
            </a:lvl6pPr>
            <a:lvl7pPr lvl="6" rtl="0">
              <a:spcBef>
                <a:spcPts val="1000"/>
              </a:spcBef>
              <a:spcAft>
                <a:spcPts val="0"/>
              </a:spcAft>
              <a:buClr>
                <a:srgbClr val="FF9800"/>
              </a:buClr>
              <a:buSzPts val="2000"/>
              <a:buNone/>
              <a:defRPr sz="2000">
                <a:solidFill>
                  <a:srgbClr val="FF9800"/>
                </a:solidFill>
              </a:defRPr>
            </a:lvl7pPr>
            <a:lvl8pPr lvl="7" rtl="0">
              <a:spcBef>
                <a:spcPts val="1000"/>
              </a:spcBef>
              <a:spcAft>
                <a:spcPts val="0"/>
              </a:spcAft>
              <a:buClr>
                <a:srgbClr val="FF9800"/>
              </a:buClr>
              <a:buSzPts val="2000"/>
              <a:buNone/>
              <a:defRPr sz="2000">
                <a:solidFill>
                  <a:srgbClr val="FF9800"/>
                </a:solidFill>
              </a:defRPr>
            </a:lvl8pPr>
            <a:lvl9pPr lvl="8" rtl="0">
              <a:spcBef>
                <a:spcPts val="1000"/>
              </a:spcBef>
              <a:spcAft>
                <a:spcPts val="1000"/>
              </a:spcAft>
              <a:buClr>
                <a:srgbClr val="FF9800"/>
              </a:buClr>
              <a:buSzPts val="2000"/>
              <a:buNone/>
              <a:defRPr sz="2000">
                <a:solidFill>
                  <a:srgbClr val="FF9800"/>
                </a:solidFill>
              </a:defRPr>
            </a:lvl9pPr>
          </a:lstStyle>
          <a:p>
            <a:endParaRPr/>
          </a:p>
        </p:txBody>
      </p:sp>
      <p:sp>
        <p:nvSpPr>
          <p:cNvPr id="41" name="Google Shape;41;p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2"/>
        <p:cNvGrpSpPr/>
        <p:nvPr/>
      </p:nvGrpSpPr>
      <p:grpSpPr>
        <a:xfrm>
          <a:off x="0" y="0"/>
          <a:ext cx="0" cy="0"/>
          <a:chOff x="0" y="0"/>
          <a:chExt cx="0" cy="0"/>
        </a:xfrm>
      </p:grpSpPr>
      <p:sp>
        <p:nvSpPr>
          <p:cNvPr id="43" name="Google Shape;43;p4"/>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44" name="Google Shape;44;p4"/>
          <p:cNvGrpSpPr/>
          <p:nvPr/>
        </p:nvGrpSpPr>
        <p:grpSpPr>
          <a:xfrm>
            <a:off x="0" y="-7088"/>
            <a:ext cx="8661398" cy="5150588"/>
            <a:chOff x="0" y="-7088"/>
            <a:chExt cx="8661398" cy="5150588"/>
          </a:xfrm>
        </p:grpSpPr>
        <p:sp>
          <p:nvSpPr>
            <p:cNvPr id="45" name="Google Shape;45;p4"/>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47" name="Google Shape;47;p4"/>
          <p:cNvGrpSpPr/>
          <p:nvPr/>
        </p:nvGrpSpPr>
        <p:grpSpPr>
          <a:xfrm rot="10800000" flipH="1">
            <a:off x="1" y="1090763"/>
            <a:ext cx="8847502" cy="2961975"/>
            <a:chOff x="-8178042" y="-4493254"/>
            <a:chExt cx="19483598" cy="6522736"/>
          </a:xfrm>
        </p:grpSpPr>
        <p:sp>
          <p:nvSpPr>
            <p:cNvPr id="48" name="Google Shape;48;p4"/>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9" name="Google Shape;49;p4"/>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50" name="Google Shape;50;p4"/>
          <p:cNvSpPr txBox="1">
            <a:spLocks noGrp="1"/>
          </p:cNvSpPr>
          <p:nvPr>
            <p:ph type="body" idx="1"/>
          </p:nvPr>
        </p:nvSpPr>
        <p:spPr>
          <a:xfrm>
            <a:off x="829775" y="1202000"/>
            <a:ext cx="5090700" cy="27450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480"/>
              </a:spcBef>
              <a:spcAft>
                <a:spcPts val="0"/>
              </a:spcAft>
              <a:buClr>
                <a:srgbClr val="FFFFFF"/>
              </a:buClr>
              <a:buSzPts val="3000"/>
              <a:buChar char="▻"/>
              <a:defRPr sz="3000" i="1">
                <a:solidFill>
                  <a:srgbClr val="FFFFFF"/>
                </a:solidFill>
              </a:defRPr>
            </a:lvl2pPr>
            <a:lvl3pPr marL="1371600" lvl="2" indent="-419100" rtl="0">
              <a:spcBef>
                <a:spcPts val="480"/>
              </a:spcBef>
              <a:spcAft>
                <a:spcPts val="0"/>
              </a:spcAft>
              <a:buClr>
                <a:srgbClr val="FFFFFF"/>
              </a:buClr>
              <a:buSzPts val="3000"/>
              <a:buChar char="▻"/>
              <a:defRPr sz="3000" i="1">
                <a:solidFill>
                  <a:srgbClr val="FFFFFF"/>
                </a:solidFill>
              </a:defRPr>
            </a:lvl3pPr>
            <a:lvl4pPr marL="1828800" lvl="3" indent="-419100" rtl="0">
              <a:spcBef>
                <a:spcPts val="360"/>
              </a:spcBef>
              <a:spcAft>
                <a:spcPts val="0"/>
              </a:spcAft>
              <a:buClr>
                <a:srgbClr val="FFFFFF"/>
              </a:buClr>
              <a:buSzPts val="3000"/>
              <a:buChar char="▻"/>
              <a:defRPr sz="3000" i="1">
                <a:solidFill>
                  <a:srgbClr val="FFFFFF"/>
                </a:solidFill>
              </a:defRPr>
            </a:lvl4pPr>
            <a:lvl5pPr marL="2286000" lvl="4" indent="-419100" rtl="0">
              <a:spcBef>
                <a:spcPts val="360"/>
              </a:spcBef>
              <a:spcAft>
                <a:spcPts val="0"/>
              </a:spcAft>
              <a:buClr>
                <a:srgbClr val="FFFFFF"/>
              </a:buClr>
              <a:buSzPts val="3000"/>
              <a:buChar char="▻"/>
              <a:defRPr sz="3000" i="1">
                <a:solidFill>
                  <a:srgbClr val="FFFFFF"/>
                </a:solidFill>
              </a:defRPr>
            </a:lvl5pPr>
            <a:lvl6pPr marL="2743200" lvl="5" indent="-419100" rtl="0">
              <a:spcBef>
                <a:spcPts val="360"/>
              </a:spcBef>
              <a:spcAft>
                <a:spcPts val="0"/>
              </a:spcAft>
              <a:buClr>
                <a:srgbClr val="FFFFFF"/>
              </a:buClr>
              <a:buSzPts val="3000"/>
              <a:buChar char="▻"/>
              <a:defRPr sz="3000" i="1">
                <a:solidFill>
                  <a:srgbClr val="FFFFFF"/>
                </a:solidFill>
              </a:defRPr>
            </a:lvl6pPr>
            <a:lvl7pPr marL="3200400" lvl="6" indent="-419100" rtl="0">
              <a:spcBef>
                <a:spcPts val="360"/>
              </a:spcBef>
              <a:spcAft>
                <a:spcPts val="0"/>
              </a:spcAft>
              <a:buClr>
                <a:srgbClr val="FFFFFF"/>
              </a:buClr>
              <a:buSzPts val="3000"/>
              <a:buChar char="▻"/>
              <a:defRPr sz="3000" i="1">
                <a:solidFill>
                  <a:srgbClr val="FFFFFF"/>
                </a:solidFill>
              </a:defRPr>
            </a:lvl7pPr>
            <a:lvl8pPr marL="3657600" lvl="7" indent="-419100" rtl="0">
              <a:spcBef>
                <a:spcPts val="360"/>
              </a:spcBef>
              <a:spcAft>
                <a:spcPts val="0"/>
              </a:spcAft>
              <a:buClr>
                <a:srgbClr val="FFFFFF"/>
              </a:buClr>
              <a:buSzPts val="3000"/>
              <a:buChar char="▻"/>
              <a:defRPr sz="3000" i="1">
                <a:solidFill>
                  <a:srgbClr val="FFFFFF"/>
                </a:solidFill>
              </a:defRPr>
            </a:lvl8pPr>
            <a:lvl9pPr marL="4114800" lvl="8" indent="-419100">
              <a:spcBef>
                <a:spcPts val="360"/>
              </a:spcBef>
              <a:spcAft>
                <a:spcPts val="0"/>
              </a:spcAft>
              <a:buClr>
                <a:srgbClr val="FFFFFF"/>
              </a:buClr>
              <a:buSzPts val="3000"/>
              <a:buChar char="▻"/>
              <a:defRPr sz="3000" i="1">
                <a:solidFill>
                  <a:srgbClr val="FFFFFF"/>
                </a:solidFill>
              </a:defRPr>
            </a:lvl9pPr>
          </a:lstStyle>
          <a:p>
            <a:endParaRPr/>
          </a:p>
        </p:txBody>
      </p:sp>
      <p:sp>
        <p:nvSpPr>
          <p:cNvPr id="51" name="Google Shape;51;p4"/>
          <p:cNvSpPr txBox="1"/>
          <p:nvPr/>
        </p:nvSpPr>
        <p:spPr>
          <a:xfrm>
            <a:off x="286600" y="1014575"/>
            <a:ext cx="676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FF9800"/>
                </a:solidFill>
              </a:rPr>
              <a:t>“</a:t>
            </a:r>
            <a:endParaRPr sz="7200" b="1">
              <a:solidFill>
                <a:srgbClr val="FF9800"/>
              </a:solidFill>
            </a:endParaRPr>
          </a:p>
        </p:txBody>
      </p:sp>
      <p:grpSp>
        <p:nvGrpSpPr>
          <p:cNvPr id="52" name="Google Shape;52;p4"/>
          <p:cNvGrpSpPr/>
          <p:nvPr/>
        </p:nvGrpSpPr>
        <p:grpSpPr>
          <a:xfrm>
            <a:off x="6946842" y="4472723"/>
            <a:ext cx="2202830" cy="670795"/>
            <a:chOff x="5575242" y="4472723"/>
            <a:chExt cx="2202830" cy="670795"/>
          </a:xfrm>
        </p:grpSpPr>
        <p:sp>
          <p:nvSpPr>
            <p:cNvPr id="53" name="Google Shape;53;p4"/>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4"/>
            <p:cNvGrpSpPr/>
            <p:nvPr/>
          </p:nvGrpSpPr>
          <p:grpSpPr>
            <a:xfrm flipH="1">
              <a:off x="5734850" y="4472723"/>
              <a:ext cx="2040837" cy="670795"/>
              <a:chOff x="1297954" y="330075"/>
              <a:chExt cx="5169293" cy="1699506"/>
            </a:xfrm>
          </p:grpSpPr>
          <p:sp>
            <p:nvSpPr>
              <p:cNvPr id="55" name="Google Shape;55;p4"/>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4"/>
            <p:cNvGrpSpPr/>
            <p:nvPr/>
          </p:nvGrpSpPr>
          <p:grpSpPr>
            <a:xfrm flipH="1">
              <a:off x="5578209" y="4646738"/>
              <a:ext cx="2199863" cy="304563"/>
              <a:chOff x="-5827153" y="330075"/>
              <a:chExt cx="12276019" cy="1699569"/>
            </a:xfrm>
          </p:grpSpPr>
          <p:sp>
            <p:nvSpPr>
              <p:cNvPr id="58" name="Google Shape;58;p4"/>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 name="Google Shape;60;p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4" y="40"/>
            <a:ext cx="7072430" cy="1327315"/>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70" name="Google Shape;70;p5"/>
          <p:cNvGrpSpPr/>
          <p:nvPr/>
        </p:nvGrpSpPr>
        <p:grpSpPr>
          <a:xfrm>
            <a:off x="6946842" y="4472723"/>
            <a:ext cx="2202830" cy="670795"/>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1" name="Google Shape;121;p7"/>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2" name="Google Shape;122;p7"/>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3" name="Google Shape;123;p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
        <p:cNvGrpSpPr/>
        <p:nvPr/>
      </p:nvGrpSpPr>
      <p:grpSpPr>
        <a:xfrm>
          <a:off x="0" y="0"/>
          <a:ext cx="0" cy="0"/>
          <a:chOff x="0" y="0"/>
          <a:chExt cx="0" cy="0"/>
        </a:xfrm>
      </p:grpSpPr>
      <p:grpSp>
        <p:nvGrpSpPr>
          <p:cNvPr id="144" name="Google Shape;144;p9"/>
          <p:cNvGrpSpPr/>
          <p:nvPr/>
        </p:nvGrpSpPr>
        <p:grpSpPr>
          <a:xfrm>
            <a:off x="2466138" y="4472723"/>
            <a:ext cx="6686825" cy="670795"/>
            <a:chOff x="5589288" y="4472723"/>
            <a:chExt cx="6686825" cy="670795"/>
          </a:xfrm>
        </p:grpSpPr>
        <p:sp>
          <p:nvSpPr>
            <p:cNvPr id="145" name="Google Shape;145;p9"/>
            <p:cNvSpPr/>
            <p:nvPr/>
          </p:nvSpPr>
          <p:spPr>
            <a:xfrm rot="10800000">
              <a:off x="5589288"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4732169"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4670984"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 name="Google Shape;152;p9"/>
          <p:cNvSpPr txBox="1">
            <a:spLocks noGrp="1"/>
          </p:cNvSpPr>
          <p:nvPr>
            <p:ph type="body" idx="1"/>
          </p:nvPr>
        </p:nvSpPr>
        <p:spPr>
          <a:xfrm>
            <a:off x="2682800" y="4636500"/>
            <a:ext cx="6004200" cy="315600"/>
          </a:xfrm>
          <a:prstGeom prst="rect">
            <a:avLst/>
          </a:prstGeom>
        </p:spPr>
        <p:txBody>
          <a:bodyPr spcFirstLastPara="1" wrap="square" lIns="91425" tIns="91425" rIns="91425" bIns="91425" anchor="ctr" anchorCtr="0"/>
          <a:lstStyle>
            <a:lvl1pPr marL="457200" lvl="0" indent="-228600">
              <a:spcBef>
                <a:spcPts val="0"/>
              </a:spcBef>
              <a:spcAft>
                <a:spcPts val="0"/>
              </a:spcAft>
              <a:buSzPts val="1300"/>
              <a:buNone/>
              <a:defRPr sz="1300"/>
            </a:lvl1pPr>
          </a:lstStyle>
          <a:p>
            <a:endParaRPr/>
          </a:p>
        </p:txBody>
      </p:sp>
      <p:sp>
        <p:nvSpPr>
          <p:cNvPr id="153" name="Google Shape;153;p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54" name="Google Shape;154;p9"/>
          <p:cNvGrpSpPr/>
          <p:nvPr/>
        </p:nvGrpSpPr>
        <p:grpSpPr>
          <a:xfrm rot="10800000">
            <a:off x="-8" y="-2"/>
            <a:ext cx="2202830" cy="670795"/>
            <a:chOff x="5575242" y="4472723"/>
            <a:chExt cx="2202830" cy="670795"/>
          </a:xfrm>
        </p:grpSpPr>
        <p:sp>
          <p:nvSpPr>
            <p:cNvPr id="155" name="Google Shape;155;p9"/>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4" name="Google Shape;164;p10"/>
          <p:cNvGrpSpPr/>
          <p:nvPr/>
        </p:nvGrpSpPr>
        <p:grpSpPr>
          <a:xfrm>
            <a:off x="6946842" y="4472723"/>
            <a:ext cx="2202830" cy="670795"/>
            <a:chOff x="5575242" y="4472723"/>
            <a:chExt cx="2202830" cy="670795"/>
          </a:xfrm>
        </p:grpSpPr>
        <p:sp>
          <p:nvSpPr>
            <p:cNvPr id="165" name="Google Shape;165;p1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0"/>
            <p:cNvGrpSpPr/>
            <p:nvPr/>
          </p:nvGrpSpPr>
          <p:grpSpPr>
            <a:xfrm flipH="1">
              <a:off x="5734850" y="4472723"/>
              <a:ext cx="2040837" cy="670795"/>
              <a:chOff x="1297954" y="330075"/>
              <a:chExt cx="5169293" cy="1699506"/>
            </a:xfrm>
          </p:grpSpPr>
          <p:sp>
            <p:nvSpPr>
              <p:cNvPr id="167" name="Google Shape;167;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0"/>
            <p:cNvGrpSpPr/>
            <p:nvPr/>
          </p:nvGrpSpPr>
          <p:grpSpPr>
            <a:xfrm flipH="1">
              <a:off x="5578209" y="4646738"/>
              <a:ext cx="2199863" cy="304563"/>
              <a:chOff x="-5827153" y="330075"/>
              <a:chExt cx="12276019" cy="1699569"/>
            </a:xfrm>
          </p:grpSpPr>
          <p:sp>
            <p:nvSpPr>
              <p:cNvPr id="170" name="Google Shape;170;p1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 name="Google Shape;172;p10"/>
          <p:cNvGrpSpPr/>
          <p:nvPr/>
        </p:nvGrpSpPr>
        <p:grpSpPr>
          <a:xfrm rot="10800000">
            <a:off x="-8" y="-2"/>
            <a:ext cx="2202830" cy="670795"/>
            <a:chOff x="5575242" y="4472723"/>
            <a:chExt cx="2202830" cy="670795"/>
          </a:xfrm>
        </p:grpSpPr>
        <p:sp>
          <p:nvSpPr>
            <p:cNvPr id="173" name="Google Shape;173;p10"/>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10"/>
            <p:cNvGrpSpPr/>
            <p:nvPr/>
          </p:nvGrpSpPr>
          <p:grpSpPr>
            <a:xfrm flipH="1">
              <a:off x="5734850" y="4472723"/>
              <a:ext cx="2040837" cy="670795"/>
              <a:chOff x="1297954" y="330075"/>
              <a:chExt cx="5169293" cy="1699506"/>
            </a:xfrm>
          </p:grpSpPr>
          <p:sp>
            <p:nvSpPr>
              <p:cNvPr id="175" name="Google Shape;175;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0"/>
            <p:cNvGrpSpPr/>
            <p:nvPr/>
          </p:nvGrpSpPr>
          <p:grpSpPr>
            <a:xfrm flipH="1">
              <a:off x="5578209" y="4646738"/>
              <a:ext cx="2199863" cy="304563"/>
              <a:chOff x="-5827153" y="330075"/>
              <a:chExt cx="12276019" cy="1699569"/>
            </a:xfrm>
          </p:grpSpPr>
          <p:sp>
            <p:nvSpPr>
              <p:cNvPr id="178" name="Google Shape;178;p10"/>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rgbClr val="FFFFFF"/>
                </a:solidFill>
                <a:latin typeface="Roboto Condensed"/>
                <a:ea typeface="Roboto Condensed"/>
                <a:cs typeface="Roboto Condensed"/>
                <a:sym typeface="Roboto Condensed"/>
              </a:defRPr>
            </a:lvl1pPr>
            <a:lvl2pPr lvl="1" algn="r">
              <a:buNone/>
              <a:defRPr sz="1200" b="1">
                <a:solidFill>
                  <a:srgbClr val="FFFFFF"/>
                </a:solidFill>
                <a:latin typeface="Roboto Condensed"/>
                <a:ea typeface="Roboto Condensed"/>
                <a:cs typeface="Roboto Condensed"/>
                <a:sym typeface="Roboto Condensed"/>
              </a:defRPr>
            </a:lvl2pPr>
            <a:lvl3pPr lvl="2" algn="r">
              <a:buNone/>
              <a:defRPr sz="1200" b="1">
                <a:solidFill>
                  <a:srgbClr val="FFFFFF"/>
                </a:solidFill>
                <a:latin typeface="Roboto Condensed"/>
                <a:ea typeface="Roboto Condensed"/>
                <a:cs typeface="Roboto Condensed"/>
                <a:sym typeface="Roboto Condensed"/>
              </a:defRPr>
            </a:lvl3pPr>
            <a:lvl4pPr lvl="3" algn="r">
              <a:buNone/>
              <a:defRPr sz="1200" b="1">
                <a:solidFill>
                  <a:srgbClr val="FFFFFF"/>
                </a:solidFill>
                <a:latin typeface="Roboto Condensed"/>
                <a:ea typeface="Roboto Condensed"/>
                <a:cs typeface="Roboto Condensed"/>
                <a:sym typeface="Roboto Condensed"/>
              </a:defRPr>
            </a:lvl4pPr>
            <a:lvl5pPr lvl="4" algn="r">
              <a:buNone/>
              <a:defRPr sz="1200" b="1">
                <a:solidFill>
                  <a:srgbClr val="FFFFFF"/>
                </a:solidFill>
                <a:latin typeface="Roboto Condensed"/>
                <a:ea typeface="Roboto Condensed"/>
                <a:cs typeface="Roboto Condensed"/>
                <a:sym typeface="Roboto Condensed"/>
              </a:defRPr>
            </a:lvl5pPr>
            <a:lvl6pPr lvl="5" algn="r">
              <a:buNone/>
              <a:defRPr sz="1200" b="1">
                <a:solidFill>
                  <a:srgbClr val="FFFFFF"/>
                </a:solidFill>
                <a:latin typeface="Roboto Condensed"/>
                <a:ea typeface="Roboto Condensed"/>
                <a:cs typeface="Roboto Condensed"/>
                <a:sym typeface="Roboto Condensed"/>
              </a:defRPr>
            </a:lvl6pPr>
            <a:lvl7pPr lvl="6" algn="r">
              <a:buNone/>
              <a:defRPr sz="1200" b="1">
                <a:solidFill>
                  <a:srgbClr val="FFFFFF"/>
                </a:solidFill>
                <a:latin typeface="Roboto Condensed"/>
                <a:ea typeface="Roboto Condensed"/>
                <a:cs typeface="Roboto Condensed"/>
                <a:sym typeface="Roboto Condensed"/>
              </a:defRPr>
            </a:lvl7pPr>
            <a:lvl8pPr lvl="7" algn="r">
              <a:buNone/>
              <a:defRPr sz="1200" b="1">
                <a:solidFill>
                  <a:srgbClr val="FFFFFF"/>
                </a:solidFill>
                <a:latin typeface="Roboto Condensed"/>
                <a:ea typeface="Roboto Condensed"/>
                <a:cs typeface="Roboto Condensed"/>
                <a:sym typeface="Roboto Condensed"/>
              </a:defRPr>
            </a:lvl8pPr>
            <a:lvl9pPr lvl="8" algn="r">
              <a:buNone/>
              <a:defRPr sz="1200" b="1">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10.png"/><Relationship Id="rId6"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11.png"/><Relationship Id="rId6"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2.png"/><Relationship Id="rId6" Type="http://schemas.openxmlformats.org/officeDocument/2006/relationships/image" Target="../media/image2.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1.xml"/><Relationship Id="rId5"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image" Target="../media/image13.png"/><Relationship Id="rId6" Type="http://schemas.openxmlformats.org/officeDocument/2006/relationships/image" Target="../media/image2.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2.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14.jpg"/><Relationship Id="rId6" Type="http://schemas.openxmlformats.org/officeDocument/2006/relationships/image" Target="../media/image2.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2.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8.xml"/><Relationship Id="rId5" Type="http://schemas.openxmlformats.org/officeDocument/2006/relationships/image" Target="../media/image2.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2.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30.xml"/><Relationship Id="rId5" Type="http://schemas.openxmlformats.org/officeDocument/2006/relationships/image" Target="../media/image2.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1.xml"/><Relationship Id="rId5" Type="http://schemas.openxmlformats.org/officeDocument/2006/relationships/hyperlink" Target="http://www.slidescarnival.com/" TargetMode="External"/><Relationship Id="rId6" Type="http://schemas.openxmlformats.org/officeDocument/2006/relationships/image" Target="../media/image2.png"/><Relationship Id="rId1" Type="http://schemas.microsoft.com/office/2007/relationships/media" Target="../media/media31.m4a"/><Relationship Id="rId2" Type="http://schemas.openxmlformats.org/officeDocument/2006/relationships/audio" Target="../media/media31.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5.xml"/><Relationship Id="rId5" Type="http://schemas.openxmlformats.org/officeDocument/2006/relationships/image" Target="../media/image4.png"/><Relationship Id="rId6"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5.jpg"/><Relationship Id="rId6" Type="http://schemas.openxmlformats.org/officeDocument/2006/relationships/image" Target="../media/image6.png"/><Relationship Id="rId7"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7.png"/><Relationship Id="rId6"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172016" y="1090750"/>
            <a:ext cx="7600159"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800" dirty="0"/>
              <a:t>Learning objectives for concept mapping based on the complete Bloom’s Taxonomy to promote meaningful learning</a:t>
            </a:r>
            <a:endParaRPr sz="3800" dirty="0"/>
          </a:p>
        </p:txBody>
      </p:sp>
      <p:sp>
        <p:nvSpPr>
          <p:cNvPr id="185" name="Google Shape;185;p11"/>
          <p:cNvSpPr txBox="1"/>
          <p:nvPr/>
        </p:nvSpPr>
        <p:spPr>
          <a:xfrm>
            <a:off x="6737800" y="3444825"/>
            <a:ext cx="2406300" cy="52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James Gorman</a:t>
            </a:r>
            <a:endParaRPr sz="2400"/>
          </a:p>
        </p:txBody>
      </p:sp>
      <p:sp>
        <p:nvSpPr>
          <p:cNvPr id="186" name="Google Shape;186;p11"/>
          <p:cNvSpPr txBox="1"/>
          <p:nvPr/>
        </p:nvSpPr>
        <p:spPr>
          <a:xfrm>
            <a:off x="4149225" y="4263950"/>
            <a:ext cx="4994700" cy="31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Nipmuc Regional High School, Upton, Massachusetts, USA</a:t>
            </a:r>
            <a:endParaRPr/>
          </a:p>
        </p:txBody>
      </p:sp>
      <p:pic>
        <p:nvPicPr>
          <p:cNvPr id="187" name="Google Shape;187;p11"/>
          <p:cNvPicPr preferRelativeResize="0"/>
          <p:nvPr/>
        </p:nvPicPr>
        <p:blipFill>
          <a:blip r:embed="rId5">
            <a:alphaModFix/>
          </a:blip>
          <a:stretch>
            <a:fillRect/>
          </a:stretch>
        </p:blipFill>
        <p:spPr>
          <a:xfrm>
            <a:off x="7772175" y="2464225"/>
            <a:ext cx="803650" cy="803650"/>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222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0"/>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Revised Cognitive Domain - Two Dimensions</a:t>
            </a:r>
            <a:endParaRPr/>
          </a:p>
        </p:txBody>
      </p:sp>
      <p:sp>
        <p:nvSpPr>
          <p:cNvPr id="299" name="Google Shape;299;p2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grpSp>
        <p:nvGrpSpPr>
          <p:cNvPr id="300" name="Google Shape;300;p20"/>
          <p:cNvGrpSpPr/>
          <p:nvPr/>
        </p:nvGrpSpPr>
        <p:grpSpPr>
          <a:xfrm>
            <a:off x="283552" y="610550"/>
            <a:ext cx="330270" cy="330251"/>
            <a:chOff x="1923675" y="1633650"/>
            <a:chExt cx="436000" cy="435975"/>
          </a:xfrm>
        </p:grpSpPr>
        <p:sp>
          <p:nvSpPr>
            <p:cNvPr id="301" name="Google Shape;301;p2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 name="Google Shape;307;p20"/>
          <p:cNvPicPr preferRelativeResize="0"/>
          <p:nvPr/>
        </p:nvPicPr>
        <p:blipFill>
          <a:blip r:embed="rId5">
            <a:alphaModFix/>
          </a:blip>
          <a:stretch>
            <a:fillRect/>
          </a:stretch>
        </p:blipFill>
        <p:spPr>
          <a:xfrm>
            <a:off x="515650" y="1749250"/>
            <a:ext cx="3690070" cy="2709825"/>
          </a:xfrm>
          <a:prstGeom prst="rect">
            <a:avLst/>
          </a:prstGeom>
          <a:noFill/>
          <a:ln>
            <a:noFill/>
          </a:ln>
        </p:spPr>
      </p:pic>
      <p:pic>
        <p:nvPicPr>
          <p:cNvPr id="308" name="Google Shape;308;p20"/>
          <p:cNvPicPr preferRelativeResize="0"/>
          <p:nvPr/>
        </p:nvPicPr>
        <p:blipFill>
          <a:blip r:embed="rId6">
            <a:alphaModFix/>
          </a:blip>
          <a:stretch>
            <a:fillRect/>
          </a:stretch>
        </p:blipFill>
        <p:spPr>
          <a:xfrm>
            <a:off x="4640650" y="1749250"/>
            <a:ext cx="4082700" cy="2709825"/>
          </a:xfrm>
          <a:prstGeom prst="rect">
            <a:avLst/>
          </a:prstGeom>
          <a:noFill/>
          <a:ln>
            <a:noFill/>
          </a:ln>
        </p:spPr>
      </p:pic>
      <p:sp>
        <p:nvSpPr>
          <p:cNvPr id="309" name="Google Shape;309;p20"/>
          <p:cNvSpPr txBox="1"/>
          <p:nvPr/>
        </p:nvSpPr>
        <p:spPr>
          <a:xfrm>
            <a:off x="515650" y="1372775"/>
            <a:ext cx="3690000" cy="3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Cognitive Processes</a:t>
            </a:r>
            <a:endParaRPr b="1"/>
          </a:p>
        </p:txBody>
      </p:sp>
      <p:sp>
        <p:nvSpPr>
          <p:cNvPr id="310" name="Google Shape;310;p20"/>
          <p:cNvSpPr txBox="1"/>
          <p:nvPr/>
        </p:nvSpPr>
        <p:spPr>
          <a:xfrm>
            <a:off x="4837000" y="1372775"/>
            <a:ext cx="3690000" cy="3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Types of Knowledge</a:t>
            </a:r>
            <a:endParaRPr b="1"/>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p:transition advTm="9063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1"/>
          <p:cNvSpPr txBox="1">
            <a:spLocks noGrp="1"/>
          </p:cNvSpPr>
          <p:nvPr>
            <p:ph type="title"/>
          </p:nvPr>
        </p:nvSpPr>
        <p:spPr>
          <a:xfrm>
            <a:off x="814275" y="392575"/>
            <a:ext cx="57258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Learning Objectives for Lower-order Thinking Skills</a:t>
            </a:r>
            <a:endParaRPr/>
          </a:p>
        </p:txBody>
      </p:sp>
      <p:sp>
        <p:nvSpPr>
          <p:cNvPr id="316" name="Google Shape;316;p2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graphicFrame>
        <p:nvGraphicFramePr>
          <p:cNvPr id="317" name="Google Shape;317;p21"/>
          <p:cNvGraphicFramePr/>
          <p:nvPr/>
        </p:nvGraphicFramePr>
        <p:xfrm>
          <a:off x="1205075" y="1445345"/>
          <a:ext cx="5467200" cy="3575600"/>
        </p:xfrm>
        <a:graphic>
          <a:graphicData uri="http://schemas.openxmlformats.org/drawingml/2006/table">
            <a:tbl>
              <a:tblPr>
                <a:noFill/>
                <a:tableStyleId>{DFFF8378-69E0-48B6-8B8E-55C36A9A20FE}</a:tableStyleId>
              </a:tblPr>
              <a:tblGrid>
                <a:gridCol w="666975"/>
                <a:gridCol w="757925"/>
                <a:gridCol w="1010575"/>
                <a:gridCol w="1010575"/>
                <a:gridCol w="1010575"/>
                <a:gridCol w="1010575"/>
              </a:tblGrid>
              <a:tr h="266800">
                <a:tc>
                  <a:txBody>
                    <a:bodyPr/>
                    <a:lstStyle/>
                    <a:p>
                      <a:pPr marL="0" lvl="0" indent="0" algn="l" rtl="0">
                        <a:spcBef>
                          <a:spcPts val="0"/>
                        </a:spcBef>
                        <a:spcAft>
                          <a:spcPts val="0"/>
                        </a:spcAft>
                        <a:buNone/>
                      </a:pPr>
                      <a:endParaRPr/>
                    </a:p>
                  </a:txBody>
                  <a:tcPr marL="28575" marR="28575" marT="19050" marB="19050" anchor="ctr"/>
                </a:tc>
                <a:tc>
                  <a:txBody>
                    <a:bodyPr/>
                    <a:lstStyle/>
                    <a:p>
                      <a:pPr marL="0" lvl="0" indent="0" algn="l" rtl="0">
                        <a:spcBef>
                          <a:spcPts val="0"/>
                        </a:spcBef>
                        <a:spcAft>
                          <a:spcPts val="0"/>
                        </a:spcAft>
                        <a:buNone/>
                      </a:pPr>
                      <a:endParaRPr/>
                    </a:p>
                  </a:txBody>
                  <a:tcPr marL="28575" marR="28575" marT="19050" marB="19050" anchor="b">
                    <a:lnR w="9525" cap="flat" cmpd="sng">
                      <a:solidFill>
                        <a:srgbClr val="000000"/>
                      </a:solidFill>
                      <a:prstDash val="solid"/>
                      <a:round/>
                      <a:headEnd type="none" w="sm" len="sm"/>
                      <a:tailEnd type="none" w="sm" len="sm"/>
                    </a:lnR>
                  </a:tcPr>
                </a:tc>
                <a:tc gridSpan="4">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Knowledge Dimension</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r>
              <a:tr h="266800">
                <a:tc>
                  <a:txBody>
                    <a:bodyPr/>
                    <a:lstStyle/>
                    <a:p>
                      <a:pPr marL="0" lvl="0" indent="0" algn="l" rtl="0">
                        <a:spcBef>
                          <a:spcPts val="0"/>
                        </a:spcBef>
                        <a:spcAft>
                          <a:spcPts val="0"/>
                        </a:spcAft>
                        <a:buNone/>
                      </a:pPr>
                      <a:endParaRPr/>
                    </a:p>
                  </a:txBody>
                  <a:tcPr marL="28575" marR="28575" marT="19050" marB="19050" anchor="ctr">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Factual</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Conceptual</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Procedural</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Metacognitive</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071275">
                <a:tc rowSpan="3">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Cognitive Process Dimension</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Apply</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Respond to questions relying on a concept map</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Provide advice to another concept mapper.</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Apply rules (e.g., concepts in circles, linking phrase on line, etc.) to a set of propositional phrases.</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Choose concepts from a text and linking phrases</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&amp;</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Decide whether the cmap is helpful</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727650">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Understand</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Generalize from a perceived regularity to label a concept</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Classify concepts into appropriate groupings.</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Summarize the steps to construct</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 cmap</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Make a prediction based on cmap</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243075">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Remember</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List relevant concepts</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&amp;</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Define a concept</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Recognize what is already represented in the cmap and what might be useful to more fully address the focus question.</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Recall how to construct a cmap</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Identify cmaps as a way to retain knowledge and express their understanding to others.</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grpSp>
        <p:nvGrpSpPr>
          <p:cNvPr id="318" name="Google Shape;318;p21"/>
          <p:cNvGrpSpPr/>
          <p:nvPr/>
        </p:nvGrpSpPr>
        <p:grpSpPr>
          <a:xfrm>
            <a:off x="309970" y="605926"/>
            <a:ext cx="323793" cy="339493"/>
            <a:chOff x="5961125" y="1623900"/>
            <a:chExt cx="427450" cy="448175"/>
          </a:xfrm>
        </p:grpSpPr>
        <p:sp>
          <p:nvSpPr>
            <p:cNvPr id="319" name="Google Shape;319;p21"/>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1"/>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1"/>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1"/>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1"/>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2168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2"/>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Learning Objectives for </a:t>
            </a:r>
            <a:r>
              <a:rPr lang="en"/>
              <a:t>Higher-order Thinking Skills</a:t>
            </a:r>
            <a:endParaRPr/>
          </a:p>
        </p:txBody>
      </p:sp>
      <p:sp>
        <p:nvSpPr>
          <p:cNvPr id="331" name="Google Shape;331;p2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graphicFrame>
        <p:nvGraphicFramePr>
          <p:cNvPr id="332" name="Google Shape;332;p22"/>
          <p:cNvGraphicFramePr/>
          <p:nvPr/>
        </p:nvGraphicFramePr>
        <p:xfrm>
          <a:off x="1222325" y="1405970"/>
          <a:ext cx="5497250" cy="3595300"/>
        </p:xfrm>
        <a:graphic>
          <a:graphicData uri="http://schemas.openxmlformats.org/drawingml/2006/table">
            <a:tbl>
              <a:tblPr>
                <a:noFill/>
                <a:tableStyleId>{DFFF8378-69E0-48B6-8B8E-55C36A9A20FE}</a:tableStyleId>
              </a:tblPr>
              <a:tblGrid>
                <a:gridCol w="670650"/>
                <a:gridCol w="762100"/>
                <a:gridCol w="1016125"/>
                <a:gridCol w="1016125"/>
                <a:gridCol w="1016125"/>
                <a:gridCol w="1016125"/>
              </a:tblGrid>
              <a:tr h="268275">
                <a:tc>
                  <a:txBody>
                    <a:bodyPr/>
                    <a:lstStyle/>
                    <a:p>
                      <a:pPr marL="0" lvl="0" indent="0" algn="l" rtl="0">
                        <a:spcBef>
                          <a:spcPts val="0"/>
                        </a:spcBef>
                        <a:spcAft>
                          <a:spcPts val="0"/>
                        </a:spcAft>
                        <a:buNone/>
                      </a:pPr>
                      <a:endParaRPr/>
                    </a:p>
                  </a:txBody>
                  <a:tcPr marL="28575" marR="28575" marT="19050" marB="19050" anchor="ctr"/>
                </a:tc>
                <a:tc>
                  <a:txBody>
                    <a:bodyPr/>
                    <a:lstStyle/>
                    <a:p>
                      <a:pPr marL="0" lvl="0" indent="0" algn="l" rtl="0">
                        <a:spcBef>
                          <a:spcPts val="0"/>
                        </a:spcBef>
                        <a:spcAft>
                          <a:spcPts val="0"/>
                        </a:spcAft>
                        <a:buNone/>
                      </a:pPr>
                      <a:endParaRPr/>
                    </a:p>
                  </a:txBody>
                  <a:tcPr marL="28575" marR="28575" marT="19050" marB="19050" anchor="b">
                    <a:lnR w="9525" cap="flat" cmpd="sng">
                      <a:solidFill>
                        <a:srgbClr val="000000"/>
                      </a:solidFill>
                      <a:prstDash val="solid"/>
                      <a:round/>
                      <a:headEnd type="none" w="sm" len="sm"/>
                      <a:tailEnd type="none" w="sm" len="sm"/>
                    </a:lnR>
                  </a:tcPr>
                </a:tc>
                <a:tc gridSpan="4">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Knowledge Dimension</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r>
              <a:tr h="268275">
                <a:tc>
                  <a:txBody>
                    <a:bodyPr/>
                    <a:lstStyle/>
                    <a:p>
                      <a:pPr marL="0" lvl="0" indent="0" algn="l" rtl="0">
                        <a:spcBef>
                          <a:spcPts val="0"/>
                        </a:spcBef>
                        <a:spcAft>
                          <a:spcPts val="0"/>
                        </a:spcAft>
                        <a:buNone/>
                      </a:pPr>
                      <a:endParaRPr/>
                    </a:p>
                  </a:txBody>
                  <a:tcPr marL="28575" marR="28575" marT="19050" marB="19050" anchor="ctr">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Factual</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Conceptual</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Procedural</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Metacognitive</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077175">
                <a:tc rowSpan="3">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Cognitive Process Dimension</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Create</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Add resources (e.g., web links, videos, pictures, etc.) to a cmap in support of the concepts it details</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Restructure conceptual understanding through</a:t>
                      </a:r>
                      <a:r>
                        <a:rPr lang="en" sz="900" b="1">
                          <a:latin typeface="Times New Roman"/>
                          <a:ea typeface="Times New Roman"/>
                          <a:cs typeface="Times New Roman"/>
                          <a:sym typeface="Times New Roman"/>
                        </a:rPr>
                        <a:t> integrative reconciliation</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Compose a cmap/ knowledge model.</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Negotiate meaning with other learners</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249925">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Evaluate</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Select the most appropriate 15-25 concepts to answer focus question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&amp;</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Rank order concepts</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Assess the validity of propositional phrases relative to the focus question.</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Evaluate the appropriateness of using concept mapping.</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Reflect on how well the cmap concisely addresses the focus question</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731650">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Analyze</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Outline a text into a series of propositional phrases</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Times New Roman"/>
                          <a:ea typeface="Times New Roman"/>
                          <a:cs typeface="Times New Roman"/>
                          <a:sym typeface="Times New Roman"/>
                        </a:rPr>
                        <a:t>Progressively differentiate between concepts</a:t>
                      </a:r>
                      <a:endParaRPr sz="900" b="1">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Organize a cmap to be aesthetically pleasing</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Analyze a cmap for evidence of meaningful learning</a:t>
                      </a:r>
                      <a:endParaRPr sz="90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grpSp>
        <p:nvGrpSpPr>
          <p:cNvPr id="333" name="Google Shape;333;p22"/>
          <p:cNvGrpSpPr/>
          <p:nvPr/>
        </p:nvGrpSpPr>
        <p:grpSpPr>
          <a:xfrm>
            <a:off x="305070" y="605926"/>
            <a:ext cx="323793" cy="339493"/>
            <a:chOff x="5961125" y="1623900"/>
            <a:chExt cx="427450" cy="448175"/>
          </a:xfrm>
        </p:grpSpPr>
        <p:sp>
          <p:nvSpPr>
            <p:cNvPr id="334" name="Google Shape;334;p22"/>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2"/>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2"/>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2"/>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2"/>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2"/>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2"/>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2154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3"/>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Interpersonal Domain</a:t>
            </a:r>
            <a:endParaRPr/>
          </a:p>
        </p:txBody>
      </p:sp>
      <p:sp>
        <p:nvSpPr>
          <p:cNvPr id="346" name="Google Shape;346;p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347" name="Google Shape;347;p23"/>
          <p:cNvSpPr txBox="1">
            <a:spLocks noGrp="1"/>
          </p:cNvSpPr>
          <p:nvPr>
            <p:ph type="body" idx="4294967295"/>
          </p:nvPr>
        </p:nvSpPr>
        <p:spPr>
          <a:xfrm>
            <a:off x="814275" y="1327350"/>
            <a:ext cx="77811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SzPts val="2400"/>
              <a:buChar char="▰"/>
            </a:pPr>
            <a:r>
              <a:rPr lang="en" dirty="0"/>
              <a:t>Fournier et al. (2008) stipulated that the interpersonal domain is context specific and characterized by patterns of behavior and attitudinal dispositions toward others.</a:t>
            </a:r>
            <a:endParaRPr dirty="0"/>
          </a:p>
          <a:p>
            <a:pPr marL="457200" marR="0" lvl="0" indent="-381000" algn="l" rtl="0">
              <a:lnSpc>
                <a:spcPct val="100000"/>
              </a:lnSpc>
              <a:spcBef>
                <a:spcPts val="0"/>
              </a:spcBef>
              <a:spcAft>
                <a:spcPts val="0"/>
              </a:spcAft>
              <a:buSzPts val="2400"/>
              <a:buChar char="▰"/>
            </a:pPr>
            <a:r>
              <a:rPr lang="en" dirty="0"/>
              <a:t>Examples include:</a:t>
            </a:r>
            <a:endParaRPr dirty="0"/>
          </a:p>
          <a:p>
            <a:pPr marL="914400" marR="0" lvl="1" indent="-381000" algn="l" rtl="0">
              <a:lnSpc>
                <a:spcPct val="100000"/>
              </a:lnSpc>
              <a:spcBef>
                <a:spcPts val="0"/>
              </a:spcBef>
              <a:spcAft>
                <a:spcPts val="0"/>
              </a:spcAft>
              <a:buSzPts val="2400"/>
              <a:buChar char="▻"/>
            </a:pPr>
            <a:r>
              <a:rPr lang="en" dirty="0"/>
              <a:t>Listening		</a:t>
            </a:r>
            <a:r>
              <a:rPr lang="en-US" dirty="0"/>
              <a:t> </a:t>
            </a:r>
            <a:r>
              <a:rPr lang="en-US" dirty="0" smtClean="0"/>
              <a:t>   </a:t>
            </a:r>
            <a:r>
              <a:rPr lang="en" dirty="0" smtClean="0"/>
              <a:t>Speaking</a:t>
            </a:r>
            <a:endParaRPr dirty="0"/>
          </a:p>
          <a:p>
            <a:pPr marL="914400" marR="0" lvl="1" indent="-381000" algn="l" rtl="0">
              <a:lnSpc>
                <a:spcPct val="100000"/>
              </a:lnSpc>
              <a:spcBef>
                <a:spcPts val="0"/>
              </a:spcBef>
              <a:spcAft>
                <a:spcPts val="0"/>
              </a:spcAft>
              <a:buSzPts val="2400"/>
              <a:buChar char="▻"/>
            </a:pPr>
            <a:r>
              <a:rPr lang="en" dirty="0"/>
              <a:t>Writing		</a:t>
            </a:r>
            <a:r>
              <a:rPr lang="en-US" dirty="0"/>
              <a:t> </a:t>
            </a:r>
            <a:r>
              <a:rPr lang="en-US" dirty="0" smtClean="0"/>
              <a:t>   </a:t>
            </a:r>
            <a:r>
              <a:rPr lang="en" dirty="0" smtClean="0"/>
              <a:t>non-verbal </a:t>
            </a:r>
            <a:r>
              <a:rPr lang="en" dirty="0"/>
              <a:t>communication</a:t>
            </a:r>
            <a:endParaRPr dirty="0"/>
          </a:p>
          <a:p>
            <a:pPr marL="914400" marR="0" lvl="1" indent="-381000" algn="l" rtl="0">
              <a:lnSpc>
                <a:spcPct val="100000"/>
              </a:lnSpc>
              <a:spcBef>
                <a:spcPts val="0"/>
              </a:spcBef>
              <a:spcAft>
                <a:spcPts val="0"/>
              </a:spcAft>
              <a:buSzPts val="2400"/>
              <a:buChar char="▻"/>
            </a:pPr>
            <a:r>
              <a:rPr lang="en" dirty="0"/>
              <a:t>Assertiveness	</a:t>
            </a:r>
            <a:r>
              <a:rPr lang="en-US" dirty="0"/>
              <a:t>	</a:t>
            </a:r>
            <a:r>
              <a:rPr lang="en-US" dirty="0" smtClean="0"/>
              <a:t>    </a:t>
            </a:r>
            <a:r>
              <a:rPr lang="en" dirty="0" smtClean="0"/>
              <a:t>managing </a:t>
            </a:r>
            <a:r>
              <a:rPr lang="en" dirty="0"/>
              <a:t>interpersonal stress</a:t>
            </a:r>
            <a:endParaRPr dirty="0"/>
          </a:p>
          <a:p>
            <a:pPr marL="914400" marR="0" lvl="1" indent="-381000" algn="l" rtl="0">
              <a:lnSpc>
                <a:spcPct val="100000"/>
              </a:lnSpc>
              <a:spcBef>
                <a:spcPts val="0"/>
              </a:spcBef>
              <a:spcAft>
                <a:spcPts val="0"/>
              </a:spcAft>
              <a:buSzPts val="2400"/>
              <a:buChar char="▻"/>
            </a:pPr>
            <a:r>
              <a:rPr lang="en" dirty="0"/>
              <a:t>group decision making   </a:t>
            </a:r>
            <a:r>
              <a:rPr lang="en" dirty="0" smtClean="0"/>
              <a:t>problem </a:t>
            </a:r>
            <a:r>
              <a:rPr lang="en" dirty="0"/>
              <a:t>solving</a:t>
            </a:r>
            <a:endParaRPr dirty="0"/>
          </a:p>
          <a:p>
            <a:pPr marL="914400" marR="0" lvl="1" indent="-381000" algn="l" rtl="0">
              <a:lnSpc>
                <a:spcPct val="100000"/>
              </a:lnSpc>
              <a:spcBef>
                <a:spcPts val="0"/>
              </a:spcBef>
              <a:spcAft>
                <a:spcPts val="0"/>
              </a:spcAft>
              <a:buSzPts val="2400"/>
              <a:buChar char="▻"/>
            </a:pPr>
            <a:r>
              <a:rPr lang="en" dirty="0"/>
              <a:t>understanding the causes of communication failures</a:t>
            </a:r>
            <a:endParaRPr dirty="0"/>
          </a:p>
        </p:txBody>
      </p:sp>
      <p:pic>
        <p:nvPicPr>
          <p:cNvPr id="348" name="Google Shape;348;p23"/>
          <p:cNvPicPr preferRelativeResize="0"/>
          <p:nvPr/>
        </p:nvPicPr>
        <p:blipFill rotWithShape="1">
          <a:blip r:embed="rId5">
            <a:alphaModFix/>
          </a:blip>
          <a:srcRect l="65878" t="46352" r="12273" b="19589"/>
          <a:stretch/>
        </p:blipFill>
        <p:spPr>
          <a:xfrm>
            <a:off x="7697875" y="133600"/>
            <a:ext cx="1327649" cy="1553875"/>
          </a:xfrm>
          <a:prstGeom prst="rect">
            <a:avLst/>
          </a:prstGeom>
          <a:noFill/>
          <a:ln>
            <a:noFill/>
          </a:ln>
        </p:spPr>
      </p:pic>
      <p:grpSp>
        <p:nvGrpSpPr>
          <p:cNvPr id="349" name="Google Shape;349;p23"/>
          <p:cNvGrpSpPr/>
          <p:nvPr/>
        </p:nvGrpSpPr>
        <p:grpSpPr>
          <a:xfrm>
            <a:off x="270943" y="629920"/>
            <a:ext cx="392063" cy="291505"/>
            <a:chOff x="5247525" y="3007275"/>
            <a:chExt cx="517575" cy="384825"/>
          </a:xfrm>
        </p:grpSpPr>
        <p:sp>
          <p:nvSpPr>
            <p:cNvPr id="350" name="Google Shape;350;p23"/>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5212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4"/>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Learning objective for Lower-order Interpersonal Skills</a:t>
            </a:r>
            <a:endParaRPr/>
          </a:p>
        </p:txBody>
      </p:sp>
      <p:sp>
        <p:nvSpPr>
          <p:cNvPr id="357" name="Google Shape;357;p2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grpSp>
        <p:nvGrpSpPr>
          <p:cNvPr id="358" name="Google Shape;358;p24"/>
          <p:cNvGrpSpPr/>
          <p:nvPr/>
        </p:nvGrpSpPr>
        <p:grpSpPr>
          <a:xfrm>
            <a:off x="305070" y="605926"/>
            <a:ext cx="323793" cy="339493"/>
            <a:chOff x="5961125" y="1623900"/>
            <a:chExt cx="427450" cy="448175"/>
          </a:xfrm>
        </p:grpSpPr>
        <p:sp>
          <p:nvSpPr>
            <p:cNvPr id="359" name="Google Shape;359;p2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4"/>
          <p:cNvSpPr txBox="1">
            <a:spLocks noGrp="1"/>
          </p:cNvSpPr>
          <p:nvPr>
            <p:ph type="body" idx="4294967295"/>
          </p:nvPr>
        </p:nvSpPr>
        <p:spPr>
          <a:xfrm>
            <a:off x="814275" y="1327350"/>
            <a:ext cx="77811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Clr>
                <a:srgbClr val="C7D3E6"/>
              </a:buClr>
              <a:buSzPts val="2400"/>
              <a:buFont typeface="Roboto Condensed Light"/>
              <a:buChar char="▰"/>
            </a:pPr>
            <a:r>
              <a:rPr lang="en" b="1">
                <a:latin typeface="Roboto Condensed"/>
                <a:ea typeface="Roboto Condensed"/>
                <a:cs typeface="Roboto Condensed"/>
                <a:sym typeface="Roboto Condensed"/>
              </a:rPr>
              <a:t>Seeking and Giving:</a:t>
            </a:r>
            <a:r>
              <a:rPr lang="en"/>
              <a:t> “SWBAT ask and offer concepts and clarification from others while constructing a cmap.”</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Proposing:</a:t>
            </a:r>
            <a:r>
              <a:rPr lang="en"/>
              <a:t> “SWBAT present their concept map to others and not impose it but use the cmap as the start of a conversation.”</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Supporting:</a:t>
            </a:r>
            <a:r>
              <a:rPr lang="en"/>
              <a:t> “SWBAT provide support to others during the concept mapping process.”</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6266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5"/>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Learning objective for Higher-order Interpersonal Skills</a:t>
            </a:r>
            <a:endParaRPr/>
          </a:p>
        </p:txBody>
      </p:sp>
      <p:sp>
        <p:nvSpPr>
          <p:cNvPr id="372" name="Google Shape;372;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grpSp>
        <p:nvGrpSpPr>
          <p:cNvPr id="373" name="Google Shape;373;p25"/>
          <p:cNvGrpSpPr/>
          <p:nvPr/>
        </p:nvGrpSpPr>
        <p:grpSpPr>
          <a:xfrm>
            <a:off x="305070" y="605926"/>
            <a:ext cx="323793" cy="339493"/>
            <a:chOff x="5961125" y="1623900"/>
            <a:chExt cx="427450" cy="448175"/>
          </a:xfrm>
        </p:grpSpPr>
        <p:sp>
          <p:nvSpPr>
            <p:cNvPr id="374" name="Google Shape;374;p25"/>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25"/>
          <p:cNvSpPr txBox="1">
            <a:spLocks noGrp="1"/>
          </p:cNvSpPr>
          <p:nvPr>
            <p:ph type="body" idx="4294967295"/>
          </p:nvPr>
        </p:nvSpPr>
        <p:spPr>
          <a:xfrm>
            <a:off x="814275" y="1327350"/>
            <a:ext cx="77811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Clr>
                <a:srgbClr val="C7D3E6"/>
              </a:buClr>
              <a:buSzPts val="2400"/>
              <a:buFont typeface="Roboto Condensed Light"/>
              <a:buChar char="▰"/>
            </a:pPr>
            <a:r>
              <a:rPr lang="en" b="1">
                <a:latin typeface="Roboto Condensed"/>
                <a:ea typeface="Roboto Condensed"/>
                <a:cs typeface="Roboto Condensed"/>
                <a:sym typeface="Roboto Condensed"/>
              </a:rPr>
              <a:t>Including:</a:t>
            </a:r>
            <a:r>
              <a:rPr lang="en"/>
              <a:t> “SWBAT ask for opinions from others and welcome their feedback.”</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Disagreeing:</a:t>
            </a:r>
            <a:r>
              <a:rPr lang="en"/>
              <a:t> “SWBAT to offer a contradictory opinion considerately.”</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Summarizing:</a:t>
            </a:r>
            <a:r>
              <a:rPr lang="en"/>
              <a:t> “SWBAT be an active listener during the concept mapping process.”</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571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6"/>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Affective Domain</a:t>
            </a:r>
            <a:endParaRPr/>
          </a:p>
        </p:txBody>
      </p:sp>
      <p:sp>
        <p:nvSpPr>
          <p:cNvPr id="387" name="Google Shape;387;p2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88" name="Google Shape;388;p26"/>
          <p:cNvSpPr txBox="1">
            <a:spLocks noGrp="1"/>
          </p:cNvSpPr>
          <p:nvPr>
            <p:ph type="body" idx="4294967295"/>
          </p:nvPr>
        </p:nvSpPr>
        <p:spPr>
          <a:xfrm>
            <a:off x="814275" y="1327350"/>
            <a:ext cx="59127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SzPts val="2400"/>
              <a:buChar char="▰"/>
            </a:pPr>
            <a:r>
              <a:rPr lang="en"/>
              <a:t>Described by Kratwohl et al. (1964) as the way people react emotionally and their empathy focusing on the awareness and growth in attitude, emotion, and feelings.</a:t>
            </a:r>
            <a:endParaRPr/>
          </a:p>
          <a:p>
            <a:pPr marL="457200" marR="0" lvl="0" indent="0" algn="l" rtl="0">
              <a:lnSpc>
                <a:spcPct val="100000"/>
              </a:lnSpc>
              <a:spcBef>
                <a:spcPts val="1000"/>
              </a:spcBef>
              <a:spcAft>
                <a:spcPts val="0"/>
              </a:spcAft>
              <a:buNone/>
            </a:pPr>
            <a:endParaRPr/>
          </a:p>
          <a:p>
            <a:pPr marL="457200" marR="0" lvl="0" indent="-381000" algn="l" rtl="0">
              <a:lnSpc>
                <a:spcPct val="100000"/>
              </a:lnSpc>
              <a:spcBef>
                <a:spcPts val="1000"/>
              </a:spcBef>
              <a:spcAft>
                <a:spcPts val="0"/>
              </a:spcAft>
              <a:buClr>
                <a:srgbClr val="C7D3E6"/>
              </a:buClr>
              <a:buSzPts val="2400"/>
              <a:buFont typeface="Roboto Condensed Light"/>
              <a:buChar char="▰"/>
            </a:pPr>
            <a:r>
              <a:rPr lang="en"/>
              <a:t>Crucial domain to tap into for meaningful learning to occur</a:t>
            </a:r>
            <a:endParaRPr/>
          </a:p>
        </p:txBody>
      </p:sp>
      <p:pic>
        <p:nvPicPr>
          <p:cNvPr id="389" name="Google Shape;389;p26"/>
          <p:cNvPicPr preferRelativeResize="0"/>
          <p:nvPr/>
        </p:nvPicPr>
        <p:blipFill rotWithShape="1">
          <a:blip r:embed="rId5">
            <a:alphaModFix/>
          </a:blip>
          <a:srcRect r="52114"/>
          <a:stretch/>
        </p:blipFill>
        <p:spPr>
          <a:xfrm>
            <a:off x="7016518" y="1420650"/>
            <a:ext cx="1756025" cy="2695575"/>
          </a:xfrm>
          <a:prstGeom prst="rect">
            <a:avLst/>
          </a:prstGeom>
          <a:noFill/>
          <a:ln>
            <a:noFill/>
          </a:ln>
        </p:spPr>
      </p:pic>
      <p:grpSp>
        <p:nvGrpSpPr>
          <p:cNvPr id="390" name="Google Shape;390;p26"/>
          <p:cNvGrpSpPr/>
          <p:nvPr/>
        </p:nvGrpSpPr>
        <p:grpSpPr>
          <a:xfrm>
            <a:off x="270943" y="629920"/>
            <a:ext cx="392063" cy="291505"/>
            <a:chOff x="5247525" y="3007275"/>
            <a:chExt cx="517575" cy="384825"/>
          </a:xfrm>
        </p:grpSpPr>
        <p:sp>
          <p:nvSpPr>
            <p:cNvPr id="391" name="Google Shape;391;p26"/>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6"/>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3584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7"/>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Learning objective for Affective Domain</a:t>
            </a:r>
            <a:endParaRPr/>
          </a:p>
        </p:txBody>
      </p:sp>
      <p:sp>
        <p:nvSpPr>
          <p:cNvPr id="398" name="Google Shape;398;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399" name="Google Shape;399;p27"/>
          <p:cNvGrpSpPr/>
          <p:nvPr/>
        </p:nvGrpSpPr>
        <p:grpSpPr>
          <a:xfrm>
            <a:off x="305070" y="605926"/>
            <a:ext cx="323793" cy="339493"/>
            <a:chOff x="5961125" y="1623900"/>
            <a:chExt cx="427450" cy="448175"/>
          </a:xfrm>
        </p:grpSpPr>
        <p:sp>
          <p:nvSpPr>
            <p:cNvPr id="400" name="Google Shape;400;p27"/>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7"/>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27"/>
          <p:cNvSpPr txBox="1">
            <a:spLocks noGrp="1"/>
          </p:cNvSpPr>
          <p:nvPr>
            <p:ph type="body" idx="4294967295"/>
          </p:nvPr>
        </p:nvSpPr>
        <p:spPr>
          <a:xfrm>
            <a:off x="814275" y="1327350"/>
            <a:ext cx="77811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Clr>
                <a:srgbClr val="C7D3E6"/>
              </a:buClr>
              <a:buSzPts val="2400"/>
              <a:buFont typeface="Roboto Condensed Light"/>
              <a:buChar char="▰"/>
            </a:pPr>
            <a:r>
              <a:rPr lang="en" b="1">
                <a:latin typeface="Roboto Condensed"/>
                <a:ea typeface="Roboto Condensed"/>
                <a:cs typeface="Roboto Condensed"/>
                <a:sym typeface="Roboto Condensed"/>
              </a:rPr>
              <a:t>Receiving:</a:t>
            </a:r>
            <a:r>
              <a:rPr lang="en"/>
              <a:t> “SWBAT pay attention to and attend to concepts.”</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Responding:</a:t>
            </a:r>
            <a:r>
              <a:rPr lang="en"/>
              <a:t> “SWBAT willingly participate in the concept mapping process.”</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Valuing:</a:t>
            </a:r>
            <a:r>
              <a:rPr lang="en"/>
              <a:t> “SWBAT express the value they see concept mapping providing them.”</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Organization:</a:t>
            </a:r>
            <a:r>
              <a:rPr lang="en"/>
              <a:t> “SWBAT organize concepts and linking lines into a cmap so that it is visually pleasing.”</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Characterization:</a:t>
            </a:r>
            <a:r>
              <a:rPr lang="en"/>
              <a:t> “SWBAT incorporate concept mapping into their learning process.”</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1542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8"/>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Psychomotor Domain</a:t>
            </a:r>
            <a:endParaRPr/>
          </a:p>
        </p:txBody>
      </p:sp>
      <p:sp>
        <p:nvSpPr>
          <p:cNvPr id="413" name="Google Shape;413;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414" name="Google Shape;414;p28"/>
          <p:cNvSpPr txBox="1">
            <a:spLocks noGrp="1"/>
          </p:cNvSpPr>
          <p:nvPr>
            <p:ph type="body" idx="4294967295"/>
          </p:nvPr>
        </p:nvSpPr>
        <p:spPr>
          <a:xfrm>
            <a:off x="814275" y="1327350"/>
            <a:ext cx="59127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SzPts val="2400"/>
              <a:buChar char="▰"/>
            </a:pPr>
            <a:r>
              <a:rPr lang="en"/>
              <a:t>Kilber et al., (1970) and Simpson (1971) were one of the first to elaborate the psychomotor domain</a:t>
            </a:r>
            <a:endParaRPr/>
          </a:p>
          <a:p>
            <a:pPr marL="0" marR="0" lvl="0" indent="0" algn="l" rtl="0">
              <a:lnSpc>
                <a:spcPct val="100000"/>
              </a:lnSpc>
              <a:spcBef>
                <a:spcPts val="1000"/>
              </a:spcBef>
              <a:spcAft>
                <a:spcPts val="0"/>
              </a:spcAft>
              <a:buNone/>
            </a:pPr>
            <a:endParaRPr/>
          </a:p>
          <a:p>
            <a:pPr marL="457200" marR="0" lvl="0" indent="-381000" algn="l" rtl="0">
              <a:lnSpc>
                <a:spcPct val="100000"/>
              </a:lnSpc>
              <a:spcBef>
                <a:spcPts val="1000"/>
              </a:spcBef>
              <a:spcAft>
                <a:spcPts val="0"/>
              </a:spcAft>
              <a:buSzPts val="2400"/>
              <a:buChar char="▰"/>
            </a:pPr>
            <a:r>
              <a:rPr lang="en"/>
              <a:t>Associated with physical skills like speed, dexterity, grace, use of instruments, expressive movement, dance, and athletics.</a:t>
            </a:r>
            <a:endParaRPr/>
          </a:p>
        </p:txBody>
      </p:sp>
      <p:pic>
        <p:nvPicPr>
          <p:cNvPr id="415" name="Google Shape;415;p28"/>
          <p:cNvPicPr preferRelativeResize="0"/>
          <p:nvPr/>
        </p:nvPicPr>
        <p:blipFill>
          <a:blip r:embed="rId5">
            <a:alphaModFix/>
          </a:blip>
          <a:stretch>
            <a:fillRect/>
          </a:stretch>
        </p:blipFill>
        <p:spPr>
          <a:xfrm>
            <a:off x="6476063" y="1711588"/>
            <a:ext cx="2486025" cy="1838325"/>
          </a:xfrm>
          <a:prstGeom prst="rect">
            <a:avLst/>
          </a:prstGeom>
          <a:noFill/>
          <a:ln>
            <a:noFill/>
          </a:ln>
        </p:spPr>
      </p:pic>
      <p:sp>
        <p:nvSpPr>
          <p:cNvPr id="416" name="Google Shape;416;p28"/>
          <p:cNvSpPr txBox="1"/>
          <p:nvPr/>
        </p:nvSpPr>
        <p:spPr>
          <a:xfrm>
            <a:off x="7444800" y="3658475"/>
            <a:ext cx="1573500" cy="3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t>https://encrypted-tbn0.gstatic.com/images?q=tbn:ANd9GcQNJcyasFTanwguooKLSqFtcjfMvvOvMIP1KlKqGHu0wgyy1M5f</a:t>
            </a:r>
            <a:endParaRPr sz="600"/>
          </a:p>
        </p:txBody>
      </p:sp>
      <p:grpSp>
        <p:nvGrpSpPr>
          <p:cNvPr id="417" name="Google Shape;417;p28"/>
          <p:cNvGrpSpPr/>
          <p:nvPr/>
        </p:nvGrpSpPr>
        <p:grpSpPr>
          <a:xfrm>
            <a:off x="270943" y="629920"/>
            <a:ext cx="392063" cy="291505"/>
            <a:chOff x="5247525" y="3007275"/>
            <a:chExt cx="517575" cy="384825"/>
          </a:xfrm>
        </p:grpSpPr>
        <p:sp>
          <p:nvSpPr>
            <p:cNvPr id="418" name="Google Shape;418;p28"/>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152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9"/>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Learning objective for Psychomotor Domain</a:t>
            </a:r>
            <a:endParaRPr/>
          </a:p>
        </p:txBody>
      </p:sp>
      <p:sp>
        <p:nvSpPr>
          <p:cNvPr id="425" name="Google Shape;425;p2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grpSp>
        <p:nvGrpSpPr>
          <p:cNvPr id="426" name="Google Shape;426;p29"/>
          <p:cNvGrpSpPr/>
          <p:nvPr/>
        </p:nvGrpSpPr>
        <p:grpSpPr>
          <a:xfrm>
            <a:off x="305070" y="605926"/>
            <a:ext cx="323793" cy="339493"/>
            <a:chOff x="5961125" y="1623900"/>
            <a:chExt cx="427450" cy="448175"/>
          </a:xfrm>
        </p:grpSpPr>
        <p:sp>
          <p:nvSpPr>
            <p:cNvPr id="427" name="Google Shape;427;p29"/>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29"/>
          <p:cNvSpPr txBox="1">
            <a:spLocks noGrp="1"/>
          </p:cNvSpPr>
          <p:nvPr>
            <p:ph type="body" idx="4294967295"/>
          </p:nvPr>
        </p:nvSpPr>
        <p:spPr>
          <a:xfrm>
            <a:off x="814275" y="1327350"/>
            <a:ext cx="77811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Clr>
                <a:srgbClr val="C7D3E6"/>
              </a:buClr>
              <a:buSzPts val="2400"/>
              <a:buFont typeface="Roboto Condensed Light"/>
              <a:buChar char="▰"/>
            </a:pPr>
            <a:r>
              <a:rPr lang="en" b="1">
                <a:latin typeface="Roboto Condensed"/>
                <a:ea typeface="Roboto Condensed"/>
                <a:cs typeface="Roboto Condensed"/>
                <a:sym typeface="Roboto Condensed"/>
              </a:rPr>
              <a:t>Movement:</a:t>
            </a:r>
            <a:r>
              <a:rPr lang="en"/>
              <a:t> “SWBAT point to concepts and linking phrases.”</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Coordination:</a:t>
            </a:r>
            <a:r>
              <a:rPr lang="en"/>
              <a:t> “SWBAT write, sketch, or type a concept map.”</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Performance:</a:t>
            </a:r>
            <a:r>
              <a:rPr lang="en"/>
              <a:t> N/A</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Adaptation:</a:t>
            </a:r>
            <a:r>
              <a:rPr lang="en"/>
              <a:t> N/A</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Origination: </a:t>
            </a:r>
            <a:r>
              <a:rPr lang="en"/>
              <a:t>N/A</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497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Impetus for this work</a:t>
            </a:r>
            <a:endParaRPr/>
          </a:p>
        </p:txBody>
      </p:sp>
      <p:sp>
        <p:nvSpPr>
          <p:cNvPr id="193" name="Google Shape;193;p12"/>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p>
            <a:pPr marL="457200" lvl="0" indent="-381000" algn="l" rtl="0">
              <a:spcBef>
                <a:spcPts val="600"/>
              </a:spcBef>
              <a:spcAft>
                <a:spcPts val="0"/>
              </a:spcAft>
              <a:buSzPts val="2400"/>
              <a:buChar char="▰"/>
            </a:pPr>
            <a:r>
              <a:rPr lang="en"/>
              <a:t>As a teacher, there is very few learning objectives published about concept mapping</a:t>
            </a:r>
            <a:endParaRPr/>
          </a:p>
          <a:p>
            <a:pPr marL="457200" lvl="0" indent="0" algn="l" rtl="0">
              <a:spcBef>
                <a:spcPts val="1000"/>
              </a:spcBef>
              <a:spcAft>
                <a:spcPts val="0"/>
              </a:spcAft>
              <a:buNone/>
            </a:pPr>
            <a:endParaRPr/>
          </a:p>
          <a:p>
            <a:pPr marL="457200" lvl="0" indent="-381000" algn="l" rtl="0">
              <a:spcBef>
                <a:spcPts val="1000"/>
              </a:spcBef>
              <a:spcAft>
                <a:spcPts val="0"/>
              </a:spcAft>
              <a:buSzPts val="2400"/>
              <a:buChar char="▰"/>
            </a:pPr>
            <a:r>
              <a:rPr lang="en"/>
              <a:t>Not many papers ground concept mapping in Bloom’s Taxonomy which is what teachers are use during instructional design.</a:t>
            </a:r>
            <a:endParaRPr/>
          </a:p>
        </p:txBody>
      </p:sp>
      <p:sp>
        <p:nvSpPr>
          <p:cNvPr id="194" name="Google Shape;194;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grpSp>
        <p:nvGrpSpPr>
          <p:cNvPr id="195" name="Google Shape;195;p12"/>
          <p:cNvGrpSpPr/>
          <p:nvPr/>
        </p:nvGrpSpPr>
        <p:grpSpPr>
          <a:xfrm>
            <a:off x="282216" y="590918"/>
            <a:ext cx="369505" cy="369505"/>
            <a:chOff x="2594050" y="1631825"/>
            <a:chExt cx="439625" cy="439625"/>
          </a:xfrm>
        </p:grpSpPr>
        <p:sp>
          <p:nvSpPr>
            <p:cNvPr id="196" name="Google Shape;196;p12"/>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0" name="Google Shape;200;p12"/>
          <p:cNvPicPr preferRelativeResize="0"/>
          <p:nvPr/>
        </p:nvPicPr>
        <p:blipFill>
          <a:blip r:embed="rId5">
            <a:alphaModFix/>
          </a:blip>
          <a:stretch>
            <a:fillRect/>
          </a:stretch>
        </p:blipFill>
        <p:spPr>
          <a:xfrm>
            <a:off x="6838900" y="1795750"/>
            <a:ext cx="2208699" cy="2208699"/>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172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0"/>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Perceptual Domain</a:t>
            </a:r>
            <a:endParaRPr/>
          </a:p>
        </p:txBody>
      </p:sp>
      <p:sp>
        <p:nvSpPr>
          <p:cNvPr id="440" name="Google Shape;440;p3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441" name="Google Shape;441;p30"/>
          <p:cNvSpPr txBox="1">
            <a:spLocks noGrp="1"/>
          </p:cNvSpPr>
          <p:nvPr>
            <p:ph type="body" idx="4294967295"/>
          </p:nvPr>
        </p:nvSpPr>
        <p:spPr>
          <a:xfrm>
            <a:off x="814275" y="1327350"/>
            <a:ext cx="74565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SzPts val="2400"/>
              <a:buChar char="▰"/>
            </a:pPr>
            <a:r>
              <a:rPr lang="en"/>
              <a:t>Moore (1967) states that the perceptual domain involves extraction of information from stimuli.</a:t>
            </a:r>
            <a:endParaRPr/>
          </a:p>
          <a:p>
            <a:pPr marL="457200" marR="0" lvl="0" indent="0" algn="l" rtl="0">
              <a:lnSpc>
                <a:spcPct val="100000"/>
              </a:lnSpc>
              <a:spcBef>
                <a:spcPts val="1000"/>
              </a:spcBef>
              <a:spcAft>
                <a:spcPts val="0"/>
              </a:spcAft>
              <a:buNone/>
            </a:pPr>
            <a:endParaRPr sz="600"/>
          </a:p>
          <a:p>
            <a:pPr marL="457200" marR="0" lvl="0" indent="-381000" algn="l" rtl="0">
              <a:lnSpc>
                <a:spcPct val="100000"/>
              </a:lnSpc>
              <a:spcBef>
                <a:spcPts val="1000"/>
              </a:spcBef>
              <a:spcAft>
                <a:spcPts val="0"/>
              </a:spcAft>
              <a:buSzPts val="2400"/>
              <a:buChar char="▰"/>
            </a:pPr>
            <a:r>
              <a:rPr lang="en"/>
              <a:t>Key to developing expertise as experts efficiently filter out important information and recognize patterns in that information.</a:t>
            </a:r>
            <a:endParaRPr/>
          </a:p>
          <a:p>
            <a:pPr marL="457200" marR="0" lvl="0" indent="0" algn="l" rtl="0">
              <a:lnSpc>
                <a:spcPct val="100000"/>
              </a:lnSpc>
              <a:spcBef>
                <a:spcPts val="1000"/>
              </a:spcBef>
              <a:spcAft>
                <a:spcPts val="0"/>
              </a:spcAft>
              <a:buNone/>
            </a:pPr>
            <a:endParaRPr sz="600"/>
          </a:p>
          <a:p>
            <a:pPr marL="457200" marR="0" lvl="0" indent="-381000" algn="l" rtl="0">
              <a:lnSpc>
                <a:spcPct val="100000"/>
              </a:lnSpc>
              <a:spcBef>
                <a:spcPts val="1000"/>
              </a:spcBef>
              <a:spcAft>
                <a:spcPts val="0"/>
              </a:spcAft>
              <a:buSzPts val="2400"/>
              <a:buChar char="▰"/>
            </a:pPr>
            <a:r>
              <a:rPr lang="en"/>
              <a:t>Perceptual learning is task specific and occurs mostly non-verbally.</a:t>
            </a:r>
            <a:endParaRPr/>
          </a:p>
        </p:txBody>
      </p:sp>
      <p:grpSp>
        <p:nvGrpSpPr>
          <p:cNvPr id="442" name="Google Shape;442;p30"/>
          <p:cNvGrpSpPr/>
          <p:nvPr/>
        </p:nvGrpSpPr>
        <p:grpSpPr>
          <a:xfrm>
            <a:off x="270943" y="629920"/>
            <a:ext cx="392063" cy="291505"/>
            <a:chOff x="5247525" y="3007275"/>
            <a:chExt cx="517575" cy="384825"/>
          </a:xfrm>
        </p:grpSpPr>
        <p:sp>
          <p:nvSpPr>
            <p:cNvPr id="443" name="Google Shape;443;p30"/>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3940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1"/>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Learning objective for Perceptual Domain</a:t>
            </a:r>
            <a:endParaRPr/>
          </a:p>
        </p:txBody>
      </p:sp>
      <p:sp>
        <p:nvSpPr>
          <p:cNvPr id="450" name="Google Shape;450;p3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451" name="Google Shape;451;p31"/>
          <p:cNvGrpSpPr/>
          <p:nvPr/>
        </p:nvGrpSpPr>
        <p:grpSpPr>
          <a:xfrm>
            <a:off x="305070" y="605926"/>
            <a:ext cx="323793" cy="339493"/>
            <a:chOff x="5961125" y="1623900"/>
            <a:chExt cx="427450" cy="448175"/>
          </a:xfrm>
        </p:grpSpPr>
        <p:sp>
          <p:nvSpPr>
            <p:cNvPr id="452" name="Google Shape;452;p31"/>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1"/>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1"/>
          <p:cNvSpPr txBox="1">
            <a:spLocks noGrp="1"/>
          </p:cNvSpPr>
          <p:nvPr>
            <p:ph type="body" idx="4294967295"/>
          </p:nvPr>
        </p:nvSpPr>
        <p:spPr>
          <a:xfrm>
            <a:off x="814275" y="1327350"/>
            <a:ext cx="7781100" cy="33834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Clr>
                <a:srgbClr val="C7D3E6"/>
              </a:buClr>
              <a:buSzPts val="2400"/>
              <a:buFont typeface="Roboto Condensed Light"/>
              <a:buChar char="▰"/>
            </a:pPr>
            <a:r>
              <a:rPr lang="en" b="1">
                <a:latin typeface="Roboto Condensed"/>
                <a:ea typeface="Roboto Condensed"/>
                <a:cs typeface="Roboto Condensed"/>
                <a:sym typeface="Roboto Condensed"/>
              </a:rPr>
              <a:t>Sensation:</a:t>
            </a:r>
            <a:r>
              <a:rPr lang="en"/>
              <a:t> “SWBAT label the what he/she is able to sense by taste, touch, sight, hearing, and smell.”</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Figure Perception:</a:t>
            </a:r>
            <a:r>
              <a:rPr lang="en"/>
              <a:t> “SWBAT recognize key structural components of a concept map (e.g., spoke, chain, network, and cycle).”</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Symbol Perception:</a:t>
            </a:r>
            <a:r>
              <a:rPr lang="en"/>
              <a:t> “SWBAT name and classify concepts.”</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758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2"/>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Learning objective for Perceptual Domain 2</a:t>
            </a:r>
            <a:endParaRPr/>
          </a:p>
        </p:txBody>
      </p:sp>
      <p:sp>
        <p:nvSpPr>
          <p:cNvPr id="465" name="Google Shape;465;p3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grpSp>
        <p:nvGrpSpPr>
          <p:cNvPr id="466" name="Google Shape;466;p32"/>
          <p:cNvGrpSpPr/>
          <p:nvPr/>
        </p:nvGrpSpPr>
        <p:grpSpPr>
          <a:xfrm>
            <a:off x="305070" y="605926"/>
            <a:ext cx="323793" cy="339493"/>
            <a:chOff x="5961125" y="1623900"/>
            <a:chExt cx="427450" cy="448175"/>
          </a:xfrm>
        </p:grpSpPr>
        <p:sp>
          <p:nvSpPr>
            <p:cNvPr id="467" name="Google Shape;467;p32"/>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32"/>
          <p:cNvSpPr txBox="1">
            <a:spLocks noGrp="1"/>
          </p:cNvSpPr>
          <p:nvPr>
            <p:ph type="body" idx="4294967295"/>
          </p:nvPr>
        </p:nvSpPr>
        <p:spPr>
          <a:xfrm>
            <a:off x="814275" y="1327350"/>
            <a:ext cx="77811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Clr>
                <a:srgbClr val="C7D3E6"/>
              </a:buClr>
              <a:buSzPts val="2400"/>
              <a:buFont typeface="Roboto Condensed Light"/>
              <a:buChar char="▰"/>
            </a:pPr>
            <a:r>
              <a:rPr lang="en" b="1">
                <a:latin typeface="Roboto Condensed"/>
                <a:ea typeface="Roboto Condensed"/>
                <a:cs typeface="Roboto Condensed"/>
                <a:sym typeface="Roboto Condensed"/>
              </a:rPr>
              <a:t>Perception of Meaning:</a:t>
            </a:r>
            <a:endParaRPr/>
          </a:p>
          <a:p>
            <a:pPr marL="914400" marR="0" lvl="1" indent="-381000" algn="l" rtl="0">
              <a:lnSpc>
                <a:spcPct val="100000"/>
              </a:lnSpc>
              <a:spcBef>
                <a:spcPts val="0"/>
              </a:spcBef>
              <a:spcAft>
                <a:spcPts val="0"/>
              </a:spcAft>
              <a:buClr>
                <a:srgbClr val="C7D3E6"/>
              </a:buClr>
              <a:buSzPts val="2400"/>
              <a:buFont typeface="Roboto Condensed Light"/>
              <a:buChar char="▻"/>
            </a:pPr>
            <a:r>
              <a:rPr lang="en"/>
              <a:t>“SWBAT evaluate a concept map and establish new relationships between previously unconnected concepts.”</a:t>
            </a:r>
            <a:endParaRPr/>
          </a:p>
          <a:p>
            <a:pPr marL="914400" marR="0" lvl="1" indent="-381000" algn="l" rtl="0">
              <a:lnSpc>
                <a:spcPct val="100000"/>
              </a:lnSpc>
              <a:spcBef>
                <a:spcPts val="0"/>
              </a:spcBef>
              <a:spcAft>
                <a:spcPts val="0"/>
              </a:spcAft>
              <a:buSzPts val="2400"/>
              <a:buChar char="▻"/>
            </a:pPr>
            <a:r>
              <a:rPr lang="en"/>
              <a:t>“SWBAT provide advice based on a concept map.”</a:t>
            </a:r>
            <a:endParaRPr/>
          </a:p>
          <a:p>
            <a:pPr marL="457200" marR="0" lvl="0" indent="-381000" algn="l" rtl="0">
              <a:lnSpc>
                <a:spcPct val="100000"/>
              </a:lnSpc>
              <a:spcBef>
                <a:spcPts val="0"/>
              </a:spcBef>
              <a:spcAft>
                <a:spcPts val="0"/>
              </a:spcAft>
              <a:buSzPts val="2400"/>
              <a:buChar char="▰"/>
            </a:pPr>
            <a:r>
              <a:rPr lang="en" b="1">
                <a:latin typeface="Roboto Condensed"/>
                <a:ea typeface="Roboto Condensed"/>
                <a:cs typeface="Roboto Condensed"/>
                <a:sym typeface="Roboto Condensed"/>
              </a:rPr>
              <a:t>Perceptive Action:</a:t>
            </a:r>
            <a:r>
              <a:rPr lang="en"/>
              <a:t> “SWBAT review a cmap and help guide the concept mapper.”</a:t>
            </a:r>
            <a:endParaRPr/>
          </a:p>
          <a:p>
            <a:pPr marL="457200" marR="0" lvl="0" indent="0" algn="l" rtl="0">
              <a:lnSpc>
                <a:spcPct val="100000"/>
              </a:lnSpc>
              <a:spcBef>
                <a:spcPts val="1000"/>
              </a:spcBef>
              <a:spcAft>
                <a:spcPts val="100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7421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3"/>
          <p:cNvSpPr txBox="1">
            <a:spLocks noGrp="1"/>
          </p:cNvSpPr>
          <p:nvPr>
            <p:ph type="ctrTitle"/>
          </p:nvPr>
        </p:nvSpPr>
        <p:spPr>
          <a:xfrm>
            <a:off x="463525" y="2871148"/>
            <a:ext cx="4706004" cy="123007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EXAMPLE CONCEPT MAPPING ACTIVITIES</a:t>
            </a:r>
            <a:endParaRPr dirty="0"/>
          </a:p>
        </p:txBody>
      </p:sp>
      <p:sp>
        <p:nvSpPr>
          <p:cNvPr id="480" name="Google Shape;480;p33"/>
          <p:cNvSpPr txBox="1">
            <a:spLocks noGrp="1"/>
          </p:cNvSpPr>
          <p:nvPr>
            <p:ph type="subTitle" idx="1"/>
          </p:nvPr>
        </p:nvSpPr>
        <p:spPr>
          <a:xfrm>
            <a:off x="463525" y="3975449"/>
            <a:ext cx="4325758" cy="850048"/>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t>Using learning objectives to better understand level of meaningful learning</a:t>
            </a:r>
            <a:endParaRPr dirty="0"/>
          </a:p>
        </p:txBody>
      </p:sp>
      <p:sp>
        <p:nvSpPr>
          <p:cNvPr id="481" name="Google Shape;481;p3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482" name="Google Shape;482;p33"/>
          <p:cNvSpPr txBox="1"/>
          <p:nvPr/>
        </p:nvSpPr>
        <p:spPr>
          <a:xfrm>
            <a:off x="463525" y="0"/>
            <a:ext cx="2181600" cy="3136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0" b="1">
                <a:solidFill>
                  <a:srgbClr val="3F5378"/>
                </a:solidFill>
                <a:latin typeface="Roboto Condensed"/>
                <a:ea typeface="Roboto Condensed"/>
                <a:cs typeface="Roboto Condensed"/>
                <a:sym typeface="Roboto Condensed"/>
              </a:rPr>
              <a:t>3</a:t>
            </a:r>
            <a:endParaRPr sz="3000" b="1">
              <a:solidFill>
                <a:srgbClr val="3F5378"/>
              </a:solidFill>
              <a:latin typeface="Roboto Condensed"/>
              <a:ea typeface="Roboto Condensed"/>
              <a:cs typeface="Roboto Condensed"/>
              <a:sym typeface="Roboto Condensed"/>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124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4"/>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Common Textbook Chapter Review Activity</a:t>
            </a:r>
            <a:endParaRPr/>
          </a:p>
        </p:txBody>
      </p:sp>
      <p:sp>
        <p:nvSpPr>
          <p:cNvPr id="488" name="Google Shape;488;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489" name="Google Shape;489;p34"/>
          <p:cNvPicPr preferRelativeResize="0"/>
          <p:nvPr/>
        </p:nvPicPr>
        <p:blipFill>
          <a:blip r:embed="rId5">
            <a:alphaModFix/>
          </a:blip>
          <a:stretch>
            <a:fillRect/>
          </a:stretch>
        </p:blipFill>
        <p:spPr>
          <a:xfrm>
            <a:off x="1347450" y="1329525"/>
            <a:ext cx="5253800" cy="3679925"/>
          </a:xfrm>
          <a:prstGeom prst="rect">
            <a:avLst/>
          </a:prstGeom>
          <a:noFill/>
          <a:ln>
            <a:noFill/>
          </a:ln>
        </p:spPr>
      </p:pic>
      <p:sp>
        <p:nvSpPr>
          <p:cNvPr id="490" name="Google Shape;490;p34"/>
          <p:cNvSpPr txBox="1"/>
          <p:nvPr/>
        </p:nvSpPr>
        <p:spPr>
          <a:xfrm>
            <a:off x="697925" y="4875900"/>
            <a:ext cx="4273500" cy="26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Cmap from https://www.biologycorner.com/worksheets/evolution_concept_key.html</a:t>
            </a:r>
            <a:endParaRPr sz="800"/>
          </a:p>
        </p:txBody>
      </p:sp>
      <p:grpSp>
        <p:nvGrpSpPr>
          <p:cNvPr id="491" name="Google Shape;491;p34"/>
          <p:cNvGrpSpPr/>
          <p:nvPr/>
        </p:nvGrpSpPr>
        <p:grpSpPr>
          <a:xfrm>
            <a:off x="263101" y="580106"/>
            <a:ext cx="407743" cy="391135"/>
            <a:chOff x="5233525" y="4954450"/>
            <a:chExt cx="538275" cy="516350"/>
          </a:xfrm>
        </p:grpSpPr>
        <p:sp>
          <p:nvSpPr>
            <p:cNvPr id="492" name="Google Shape;492;p34"/>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4771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5"/>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“Fill in the blank” Concept mapping activity</a:t>
            </a:r>
            <a:endParaRPr/>
          </a:p>
        </p:txBody>
      </p:sp>
      <p:sp>
        <p:nvSpPr>
          <p:cNvPr id="508" name="Google Shape;508;p3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graphicFrame>
        <p:nvGraphicFramePr>
          <p:cNvPr id="509" name="Google Shape;509;p35"/>
          <p:cNvGraphicFramePr/>
          <p:nvPr/>
        </p:nvGraphicFramePr>
        <p:xfrm>
          <a:off x="623888" y="1620875"/>
          <a:ext cx="7896225" cy="2985135"/>
        </p:xfrm>
        <a:graphic>
          <a:graphicData uri="http://schemas.openxmlformats.org/drawingml/2006/table">
            <a:tbl>
              <a:tblPr>
                <a:noFill/>
                <a:tableStyleId>{DFFF8378-69E0-48B6-8B8E-55C36A9A20FE}</a:tableStyleId>
              </a:tblPr>
              <a:tblGrid>
                <a:gridCol w="647700"/>
                <a:gridCol w="581025"/>
                <a:gridCol w="952500"/>
                <a:gridCol w="952500"/>
                <a:gridCol w="952500"/>
                <a:gridCol w="952500"/>
                <a:gridCol w="952500"/>
                <a:gridCol w="952500"/>
                <a:gridCol w="952500"/>
              </a:tblGrid>
              <a:tr h="200025">
                <a:tc gridSpan="9">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Cognitive Domain</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7175">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Knowledge</a:t>
                      </a:r>
                      <a:endParaRPr sz="800" b="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Dimension</a:t>
                      </a:r>
                      <a:endParaRPr sz="8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b="1">
                          <a:latin typeface="Times New Roman"/>
                          <a:ea typeface="Times New Roman"/>
                          <a:cs typeface="Times New Roman"/>
                          <a:sym typeface="Times New Roman"/>
                        </a:rPr>
                        <a:t>Process Dimension</a:t>
                      </a:r>
                      <a:endParaRPr sz="8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Remember</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Understand</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Apply</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Analyze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Evaluate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Create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19075">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Factual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19075">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Conceptual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19075">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Procedural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095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Metacognitive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400050">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Interpersonal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Seeking/Giving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Proposing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Supporting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Including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Disagreeing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Summarizing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Affective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Receiving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Responding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Valuing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Organization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Characterizing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28575" marR="28575" marT="19050" marB="19050">
                    <a:lnT w="9525" cap="flat" cmpd="sng">
                      <a:solidFill>
                        <a:srgbClr val="000000"/>
                      </a:solidFill>
                      <a:prstDash val="solid"/>
                      <a:round/>
                      <a:headEnd type="none" w="sm" len="sm"/>
                      <a:tailEnd type="none" w="sm" len="sm"/>
                    </a:lnT>
                  </a:tcPr>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Psychomotor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Movement</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Coordination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Performance</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Adaptation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Origination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28575" marR="28575" marT="19050" marB="19050"/>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Perceptual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Sensation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Figure/Ground</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Symbol</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Meaning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Action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28575" marR="28575" marT="19050" marB="19050"/>
                </a:tc>
              </a:tr>
            </a:tbl>
          </a:graphicData>
        </a:graphic>
      </p:graphicFrame>
      <p:grpSp>
        <p:nvGrpSpPr>
          <p:cNvPr id="510" name="Google Shape;510;p35"/>
          <p:cNvGrpSpPr/>
          <p:nvPr/>
        </p:nvGrpSpPr>
        <p:grpSpPr>
          <a:xfrm>
            <a:off x="293683" y="574116"/>
            <a:ext cx="309041" cy="403123"/>
            <a:chOff x="590250" y="244200"/>
            <a:chExt cx="407975" cy="532175"/>
          </a:xfrm>
        </p:grpSpPr>
        <p:sp>
          <p:nvSpPr>
            <p:cNvPr id="511" name="Google Shape;511;p35"/>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1670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Better concept mapping activity</a:t>
            </a:r>
            <a:endParaRPr/>
          </a:p>
        </p:txBody>
      </p:sp>
      <p:sp>
        <p:nvSpPr>
          <p:cNvPr id="530" name="Google Shape;530;p3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531" name="Google Shape;531;p36"/>
          <p:cNvPicPr preferRelativeResize="0"/>
          <p:nvPr/>
        </p:nvPicPr>
        <p:blipFill rotWithShape="1">
          <a:blip r:embed="rId5">
            <a:alphaModFix/>
          </a:blip>
          <a:srcRect r="1088"/>
          <a:stretch/>
        </p:blipFill>
        <p:spPr>
          <a:xfrm>
            <a:off x="2149025" y="1369725"/>
            <a:ext cx="4194975" cy="3679924"/>
          </a:xfrm>
          <a:prstGeom prst="rect">
            <a:avLst/>
          </a:prstGeom>
          <a:noFill/>
          <a:ln>
            <a:noFill/>
          </a:ln>
        </p:spPr>
      </p:pic>
      <p:sp>
        <p:nvSpPr>
          <p:cNvPr id="532" name="Google Shape;532;p36"/>
          <p:cNvSpPr txBox="1"/>
          <p:nvPr/>
        </p:nvSpPr>
        <p:spPr>
          <a:xfrm>
            <a:off x="5904775" y="4026875"/>
            <a:ext cx="3103800" cy="4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t>cmap available at: http://cmapskm.ihmc.us/viewer/cmap/1064009710027_279131382_27088</a:t>
            </a:r>
            <a:endParaRPr sz="700"/>
          </a:p>
        </p:txBody>
      </p:sp>
      <p:grpSp>
        <p:nvGrpSpPr>
          <p:cNvPr id="533" name="Google Shape;533;p36"/>
          <p:cNvGrpSpPr/>
          <p:nvPr/>
        </p:nvGrpSpPr>
        <p:grpSpPr>
          <a:xfrm>
            <a:off x="263101" y="580106"/>
            <a:ext cx="407743" cy="391135"/>
            <a:chOff x="5233525" y="4954450"/>
            <a:chExt cx="538275" cy="516350"/>
          </a:xfrm>
        </p:grpSpPr>
        <p:sp>
          <p:nvSpPr>
            <p:cNvPr id="534" name="Google Shape;534;p36"/>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15803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Better Concept mapping activity</a:t>
            </a:r>
            <a:endParaRPr/>
          </a:p>
        </p:txBody>
      </p:sp>
      <p:sp>
        <p:nvSpPr>
          <p:cNvPr id="550" name="Google Shape;550;p3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graphicFrame>
        <p:nvGraphicFramePr>
          <p:cNvPr id="551" name="Google Shape;551;p37"/>
          <p:cNvGraphicFramePr/>
          <p:nvPr/>
        </p:nvGraphicFramePr>
        <p:xfrm>
          <a:off x="626088" y="1484700"/>
          <a:ext cx="7896225" cy="2969895"/>
        </p:xfrm>
        <a:graphic>
          <a:graphicData uri="http://schemas.openxmlformats.org/drawingml/2006/table">
            <a:tbl>
              <a:tblPr>
                <a:noFill/>
                <a:tableStyleId>{DFFF8378-69E0-48B6-8B8E-55C36A9A20FE}</a:tableStyleId>
              </a:tblPr>
              <a:tblGrid>
                <a:gridCol w="647700"/>
                <a:gridCol w="581025"/>
                <a:gridCol w="952500"/>
                <a:gridCol w="952500"/>
                <a:gridCol w="952500"/>
                <a:gridCol w="952500"/>
                <a:gridCol w="952500"/>
                <a:gridCol w="952500"/>
                <a:gridCol w="952500"/>
              </a:tblGrid>
              <a:tr h="200025">
                <a:tc gridSpan="9">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Cognitive Domain</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7175">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Knowledge</a:t>
                      </a:r>
                      <a:endParaRPr sz="800" b="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Dimension</a:t>
                      </a:r>
                      <a:endParaRPr sz="8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b="1">
                          <a:latin typeface="Times New Roman"/>
                          <a:ea typeface="Times New Roman"/>
                          <a:cs typeface="Times New Roman"/>
                          <a:sym typeface="Times New Roman"/>
                        </a:rPr>
                        <a:t>Process Dimension</a:t>
                      </a:r>
                      <a:endParaRPr sz="8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Remember</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Understand</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Apply</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Analyze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Evaluate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Create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Factual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Conceptual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Procedural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Metacognitive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400050">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Interpersonal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Seeking/Giving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Proposing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Supporting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Including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Disagreeing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Summarizing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Affective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Receiving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Responding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Valuing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Organization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Characterizing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28575" marR="28575" marT="19050" marB="19050">
                    <a:lnT w="9525" cap="flat" cmpd="sng">
                      <a:solidFill>
                        <a:srgbClr val="000000"/>
                      </a:solidFill>
                      <a:prstDash val="solid"/>
                      <a:round/>
                      <a:headEnd type="none" w="sm" len="sm"/>
                      <a:tailEnd type="none" w="sm" len="sm"/>
                    </a:lnT>
                  </a:tcPr>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Psychomotor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Movement</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Coordination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Performance</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Adaptation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Origination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28575" marR="28575" marT="19050" marB="19050"/>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Perceptual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Sensation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Figure/Ground</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Symbol</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Meaning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Action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28575" marR="28575" marT="19050" marB="19050"/>
                </a:tc>
              </a:tr>
            </a:tbl>
          </a:graphicData>
        </a:graphic>
      </p:graphicFrame>
      <p:grpSp>
        <p:nvGrpSpPr>
          <p:cNvPr id="552" name="Google Shape;552;p37"/>
          <p:cNvGrpSpPr/>
          <p:nvPr/>
        </p:nvGrpSpPr>
        <p:grpSpPr>
          <a:xfrm>
            <a:off x="293683" y="574116"/>
            <a:ext cx="309041" cy="403123"/>
            <a:chOff x="590250" y="244200"/>
            <a:chExt cx="407975" cy="532175"/>
          </a:xfrm>
        </p:grpSpPr>
        <p:sp>
          <p:nvSpPr>
            <p:cNvPr id="553" name="Google Shape;553;p37"/>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3911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Comparing the two concept mapping activities</a:t>
            </a:r>
            <a:endParaRPr/>
          </a:p>
        </p:txBody>
      </p:sp>
      <p:sp>
        <p:nvSpPr>
          <p:cNvPr id="572" name="Google Shape;572;p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graphicFrame>
        <p:nvGraphicFramePr>
          <p:cNvPr id="573" name="Google Shape;573;p38"/>
          <p:cNvGraphicFramePr/>
          <p:nvPr/>
        </p:nvGraphicFramePr>
        <p:xfrm>
          <a:off x="626088" y="1484700"/>
          <a:ext cx="7896225" cy="2969895"/>
        </p:xfrm>
        <a:graphic>
          <a:graphicData uri="http://schemas.openxmlformats.org/drawingml/2006/table">
            <a:tbl>
              <a:tblPr>
                <a:noFill/>
                <a:tableStyleId>{DFFF8378-69E0-48B6-8B8E-55C36A9A20FE}</a:tableStyleId>
              </a:tblPr>
              <a:tblGrid>
                <a:gridCol w="647700"/>
                <a:gridCol w="581025"/>
                <a:gridCol w="952500"/>
                <a:gridCol w="952500"/>
                <a:gridCol w="952500"/>
                <a:gridCol w="952500"/>
                <a:gridCol w="952500"/>
                <a:gridCol w="952500"/>
                <a:gridCol w="952500"/>
              </a:tblGrid>
              <a:tr h="200025">
                <a:tc gridSpan="9">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Cognitive Domain</a:t>
                      </a:r>
                      <a:endParaRPr sz="9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7175">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Knowledge</a:t>
                      </a:r>
                      <a:endParaRPr sz="800" b="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Dimension</a:t>
                      </a:r>
                      <a:endParaRPr sz="8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b="1">
                          <a:latin typeface="Times New Roman"/>
                          <a:ea typeface="Times New Roman"/>
                          <a:cs typeface="Times New Roman"/>
                          <a:sym typeface="Times New Roman"/>
                        </a:rPr>
                        <a:t>Process Dimension</a:t>
                      </a:r>
                      <a:endParaRPr sz="800" b="1">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Remember</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Understand</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Apply</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Analyze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Evaluate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Create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Factual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gridSpan="2">
                  <a:txBody>
                    <a:bodyPr/>
                    <a:lstStyle/>
                    <a:p>
                      <a:pPr marL="0" lvl="0" indent="0" algn="l" rtl="0">
                        <a:spcBef>
                          <a:spcPts val="0"/>
                        </a:spcBef>
                        <a:spcAft>
                          <a:spcPts val="0"/>
                        </a:spcAft>
                        <a:buNone/>
                      </a:pP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Conceptual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gridSpan="2">
                  <a:txBody>
                    <a:bodyPr/>
                    <a:lstStyle/>
                    <a:p>
                      <a:pPr marL="0" lvl="0" indent="0" algn="l" rtl="0">
                        <a:spcBef>
                          <a:spcPts val="0"/>
                        </a:spcBef>
                        <a:spcAft>
                          <a:spcPts val="0"/>
                        </a:spcAft>
                        <a:buNone/>
                      </a:pP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Procedural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hMerge="1">
                  <a:txBody>
                    <a:bodyPr/>
                    <a:lstStyle/>
                    <a:p>
                      <a:endParaRPr lang="en-US"/>
                    </a:p>
                  </a:txBody>
                  <a:tcPr/>
                </a:tc>
              </a:tr>
              <a:tr h="247650">
                <a:tc gridSpan="2">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Metacognitive Knowledge</a:t>
                      </a:r>
                      <a:endParaRPr sz="8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dash"/>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gridSpan="2">
                  <a:txBody>
                    <a:bodyPr/>
                    <a:lstStyle/>
                    <a:p>
                      <a:pPr marL="0" lvl="0" indent="0" algn="ctr" rtl="0">
                        <a:lnSpc>
                          <a:spcPct val="115000"/>
                        </a:lnSpc>
                        <a:spcBef>
                          <a:spcPts val="0"/>
                        </a:spcBef>
                        <a:spcAft>
                          <a:spcPts val="0"/>
                        </a:spcAft>
                        <a:buNone/>
                      </a:pPr>
                      <a:r>
                        <a:rPr lang="en" sz="1000">
                          <a:solidFill>
                            <a:srgbClr val="222222"/>
                          </a:solidFill>
                          <a:latin typeface="Times New Roman"/>
                          <a:ea typeface="Times New Roman"/>
                          <a:cs typeface="Times New Roman"/>
                          <a:sym typeface="Times New Roman"/>
                        </a:rPr>
                        <a:t>✔</a:t>
                      </a:r>
                      <a:endParaRPr sz="1000">
                        <a:solidFill>
                          <a:srgbClr val="222222"/>
                        </a:solidFill>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hMerge="1">
                  <a:txBody>
                    <a:bodyPr/>
                    <a:lstStyle/>
                    <a:p>
                      <a:endParaRPr lang="en-US"/>
                    </a:p>
                  </a:txBody>
                  <a:tcPr/>
                </a:tc>
              </a:tr>
              <a:tr h="400050">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Interpersonal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Seeking/Giving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Proposing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Supporting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Including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Disagreeing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gridSpan="2">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Summarizing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hMerge="1">
                  <a:txBody>
                    <a:bodyPr/>
                    <a:lstStyle/>
                    <a:p>
                      <a:endParaRPr lang="en-US"/>
                    </a:p>
                  </a:txBody>
                  <a:tcPr/>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Affective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Receiving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Responding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Valuing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Organization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Characterizing</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28575" marR="28575" marT="19050" marB="19050">
                    <a:lnT w="9525" cap="flat" cmpd="sng">
                      <a:solidFill>
                        <a:srgbClr val="000000"/>
                      </a:solidFill>
                      <a:prstDash val="solid"/>
                      <a:round/>
                      <a:headEnd type="none" w="sm" len="sm"/>
                      <a:tailEnd type="none" w="sm" len="sm"/>
                    </a:lnT>
                  </a:tcPr>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Psychomotor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Movement</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Coordination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Performance</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Adaptation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Origination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28575" marR="28575" marT="19050" marB="19050"/>
                </a:tc>
              </a:tr>
              <a:tr h="352425">
                <a:tc gridSpan="2">
                  <a:txBody>
                    <a:bodyPr/>
                    <a:lstStyle/>
                    <a:p>
                      <a:pPr marL="0" lvl="0" indent="0" algn="l" rtl="0">
                        <a:lnSpc>
                          <a:spcPct val="115000"/>
                        </a:lnSpc>
                        <a:spcBef>
                          <a:spcPts val="0"/>
                        </a:spcBef>
                        <a:spcAft>
                          <a:spcPts val="0"/>
                        </a:spcAft>
                        <a:buNone/>
                      </a:pPr>
                      <a:r>
                        <a:rPr lang="en" sz="900" b="1">
                          <a:latin typeface="Times New Roman"/>
                          <a:ea typeface="Times New Roman"/>
                          <a:cs typeface="Times New Roman"/>
                          <a:sym typeface="Times New Roman"/>
                        </a:rPr>
                        <a:t>Perceptual Domain</a:t>
                      </a:r>
                      <a:endParaRPr sz="9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Sensation</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Figure/Ground</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Symbol</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Meaning</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Action</a:t>
                      </a:r>
                      <a:endParaRPr sz="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28575" marR="28575" marT="19050" marB="19050"/>
                </a:tc>
              </a:tr>
            </a:tbl>
          </a:graphicData>
        </a:graphic>
      </p:graphicFrame>
      <p:grpSp>
        <p:nvGrpSpPr>
          <p:cNvPr id="574" name="Google Shape;574;p38"/>
          <p:cNvGrpSpPr/>
          <p:nvPr/>
        </p:nvGrpSpPr>
        <p:grpSpPr>
          <a:xfrm>
            <a:off x="293683" y="574116"/>
            <a:ext cx="309041" cy="403123"/>
            <a:chOff x="590250" y="244200"/>
            <a:chExt cx="407975" cy="532175"/>
          </a:xfrm>
        </p:grpSpPr>
        <p:sp>
          <p:nvSpPr>
            <p:cNvPr id="575" name="Google Shape;575;p38"/>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8"/>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7384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9"/>
          <p:cNvSpPr txBox="1">
            <a:spLocks noGrp="1"/>
          </p:cNvSpPr>
          <p:nvPr>
            <p:ph type="title"/>
          </p:nvPr>
        </p:nvSpPr>
        <p:spPr>
          <a:xfrm>
            <a:off x="814275" y="392575"/>
            <a:ext cx="5863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Conclusion - “how to think” rather than “what to think”</a:t>
            </a:r>
            <a:endParaRPr/>
          </a:p>
        </p:txBody>
      </p:sp>
      <p:sp>
        <p:nvSpPr>
          <p:cNvPr id="594" name="Google Shape;594;p3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595" name="Google Shape;595;p39"/>
          <p:cNvSpPr txBox="1">
            <a:spLocks noGrp="1"/>
          </p:cNvSpPr>
          <p:nvPr>
            <p:ph type="body" idx="4294967295"/>
          </p:nvPr>
        </p:nvSpPr>
        <p:spPr>
          <a:xfrm>
            <a:off x="814275" y="1327350"/>
            <a:ext cx="7310100" cy="3743100"/>
          </a:xfrm>
          <a:prstGeom prst="rect">
            <a:avLst/>
          </a:prstGeom>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SzPts val="2400"/>
              <a:buChar char="▰"/>
            </a:pPr>
            <a:r>
              <a:rPr lang="en"/>
              <a:t>Concept mapping is easy but not frequently practiced (Bixler et al. 2015)</a:t>
            </a:r>
            <a:endParaRPr/>
          </a:p>
          <a:p>
            <a:pPr marL="457200" marR="0" lvl="0" indent="0" algn="l" rtl="0">
              <a:lnSpc>
                <a:spcPct val="100000"/>
              </a:lnSpc>
              <a:spcBef>
                <a:spcPts val="1000"/>
              </a:spcBef>
              <a:spcAft>
                <a:spcPts val="0"/>
              </a:spcAft>
              <a:buNone/>
            </a:pPr>
            <a:endParaRPr sz="600"/>
          </a:p>
          <a:p>
            <a:pPr marL="457200" marR="0" lvl="0" indent="-381000" algn="l" rtl="0">
              <a:lnSpc>
                <a:spcPct val="100000"/>
              </a:lnSpc>
              <a:spcBef>
                <a:spcPts val="1000"/>
              </a:spcBef>
              <a:spcAft>
                <a:spcPts val="0"/>
              </a:spcAft>
              <a:buSzPts val="2400"/>
              <a:buChar char="▰"/>
            </a:pPr>
            <a:r>
              <a:rPr lang="en"/>
              <a:t>Educators need to see concept mapping as part of the learning process (Cañas et al., 2017)</a:t>
            </a:r>
            <a:endParaRPr/>
          </a:p>
          <a:p>
            <a:pPr marL="457200" marR="0" lvl="0" indent="0" algn="l" rtl="0">
              <a:lnSpc>
                <a:spcPct val="100000"/>
              </a:lnSpc>
              <a:spcBef>
                <a:spcPts val="1000"/>
              </a:spcBef>
              <a:spcAft>
                <a:spcPts val="0"/>
              </a:spcAft>
              <a:buNone/>
            </a:pPr>
            <a:endParaRPr sz="600"/>
          </a:p>
          <a:p>
            <a:pPr marL="457200" marR="0" lvl="0" indent="-381000" algn="l" rtl="0">
              <a:lnSpc>
                <a:spcPct val="100000"/>
              </a:lnSpc>
              <a:spcBef>
                <a:spcPts val="1000"/>
              </a:spcBef>
              <a:spcAft>
                <a:spcPts val="0"/>
              </a:spcAft>
              <a:buSzPts val="2400"/>
              <a:buChar char="▰"/>
            </a:pPr>
            <a:r>
              <a:rPr lang="en"/>
              <a:t>Use the learning objectives from the paper as starting point to incorporate higher-order thinking practices with concept mapping into your instructional practices.</a:t>
            </a:r>
            <a:endParaRPr/>
          </a:p>
        </p:txBody>
      </p:sp>
      <p:grpSp>
        <p:nvGrpSpPr>
          <p:cNvPr id="596" name="Google Shape;596;p39"/>
          <p:cNvGrpSpPr/>
          <p:nvPr/>
        </p:nvGrpSpPr>
        <p:grpSpPr>
          <a:xfrm>
            <a:off x="270943" y="629920"/>
            <a:ext cx="392063" cy="291505"/>
            <a:chOff x="5247525" y="3007275"/>
            <a:chExt cx="517575" cy="384825"/>
          </a:xfrm>
        </p:grpSpPr>
        <p:sp>
          <p:nvSpPr>
            <p:cNvPr id="597" name="Google Shape;597;p39"/>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9"/>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9793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Goal of this work</a:t>
            </a:r>
            <a:endParaRPr/>
          </a:p>
        </p:txBody>
      </p:sp>
      <p:sp>
        <p:nvSpPr>
          <p:cNvPr id="206" name="Google Shape;206;p13"/>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p>
            <a:pPr marL="457200" lvl="0" indent="-381000" algn="l" rtl="0">
              <a:spcBef>
                <a:spcPts val="600"/>
              </a:spcBef>
              <a:spcAft>
                <a:spcPts val="0"/>
              </a:spcAft>
              <a:buSzPts val="2400"/>
              <a:buChar char="▰"/>
            </a:pPr>
            <a:r>
              <a:rPr lang="en"/>
              <a:t>Provide specific and measurable learning objectives for concept mapping based on the complete Bloom’s Taxonomy (cognitive, interpersonal, affective, psychomotor, and perceptual domains). </a:t>
            </a:r>
            <a:endParaRPr/>
          </a:p>
        </p:txBody>
      </p:sp>
      <p:sp>
        <p:nvSpPr>
          <p:cNvPr id="207" name="Google Shape;207;p1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grpSp>
        <p:nvGrpSpPr>
          <p:cNvPr id="208" name="Google Shape;208;p13"/>
          <p:cNvGrpSpPr/>
          <p:nvPr/>
        </p:nvGrpSpPr>
        <p:grpSpPr>
          <a:xfrm>
            <a:off x="305070" y="605926"/>
            <a:ext cx="323793" cy="339493"/>
            <a:chOff x="5961125" y="1623900"/>
            <a:chExt cx="427450" cy="448175"/>
          </a:xfrm>
        </p:grpSpPr>
        <p:sp>
          <p:nvSpPr>
            <p:cNvPr id="209" name="Google Shape;209;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2140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604" name="Google Shape;604;p40"/>
          <p:cNvSpPr txBox="1">
            <a:spLocks noGrp="1"/>
          </p:cNvSpPr>
          <p:nvPr>
            <p:ph type="ctrTitle" idx="4294967295"/>
          </p:nvPr>
        </p:nvSpPr>
        <p:spPr>
          <a:xfrm>
            <a:off x="1275150" y="2364400"/>
            <a:ext cx="6593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9800"/>
                </a:solidFill>
              </a:rPr>
              <a:t>THANK YOU!</a:t>
            </a:r>
            <a:endParaRPr sz="6000">
              <a:solidFill>
                <a:srgbClr val="FF9800"/>
              </a:solidFill>
            </a:endParaRPr>
          </a:p>
        </p:txBody>
      </p:sp>
      <p:sp>
        <p:nvSpPr>
          <p:cNvPr id="605" name="Google Shape;605;p40"/>
          <p:cNvSpPr txBox="1">
            <a:spLocks noGrp="1"/>
          </p:cNvSpPr>
          <p:nvPr>
            <p:ph type="subTitle" idx="4294967295"/>
          </p:nvPr>
        </p:nvSpPr>
        <p:spPr>
          <a:xfrm>
            <a:off x="1275150" y="3230000"/>
            <a:ext cx="6593700" cy="13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Any questions?</a:t>
            </a:r>
            <a:endParaRPr sz="2000" b="1"/>
          </a:p>
          <a:p>
            <a:pPr marL="0" lvl="0" indent="0" algn="ctr" rtl="0">
              <a:spcBef>
                <a:spcPts val="0"/>
              </a:spcBef>
              <a:spcAft>
                <a:spcPts val="0"/>
              </a:spcAft>
              <a:buClr>
                <a:schemeClr val="dk1"/>
              </a:buClr>
              <a:buSzPts val="1100"/>
              <a:buFont typeface="Arial"/>
              <a:buNone/>
            </a:pPr>
            <a:r>
              <a:rPr lang="en" sz="2000"/>
              <a:t>You can find me at</a:t>
            </a:r>
            <a:endParaRPr sz="2000"/>
          </a:p>
          <a:p>
            <a:pPr marL="0" lvl="0" indent="0" algn="ctr" rtl="0">
              <a:spcBef>
                <a:spcPts val="0"/>
              </a:spcBef>
              <a:spcAft>
                <a:spcPts val="0"/>
              </a:spcAft>
              <a:buClr>
                <a:schemeClr val="dk1"/>
              </a:buClr>
              <a:buSzPts val="1100"/>
              <a:buFont typeface="Arial"/>
              <a:buNone/>
            </a:pPr>
            <a:r>
              <a:rPr lang="en" sz="2000"/>
              <a:t>Twitter: @MrGorman1 &amp; Email: jgorman@mursd.org</a:t>
            </a:r>
            <a:endParaRPr sz="2000" b="1"/>
          </a:p>
        </p:txBody>
      </p:sp>
      <p:grpSp>
        <p:nvGrpSpPr>
          <p:cNvPr id="606" name="Google Shape;606;p40"/>
          <p:cNvGrpSpPr/>
          <p:nvPr/>
        </p:nvGrpSpPr>
        <p:grpSpPr>
          <a:xfrm>
            <a:off x="3996210" y="966817"/>
            <a:ext cx="1197664" cy="1126777"/>
            <a:chOff x="5972700" y="2330200"/>
            <a:chExt cx="411625" cy="387275"/>
          </a:xfrm>
        </p:grpSpPr>
        <p:sp>
          <p:nvSpPr>
            <p:cNvPr id="607" name="Google Shape;607;p4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1843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1"/>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CREDITS</a:t>
            </a:r>
            <a:endParaRPr/>
          </a:p>
        </p:txBody>
      </p:sp>
      <p:sp>
        <p:nvSpPr>
          <p:cNvPr id="614" name="Google Shape;614;p41"/>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p>
            <a:pPr marL="457200" lvl="0" indent="-381000" algn="l" rtl="0">
              <a:spcBef>
                <a:spcPts val="600"/>
              </a:spcBef>
              <a:spcAft>
                <a:spcPts val="0"/>
              </a:spcAft>
              <a:buSzPts val="2400"/>
              <a:buChar char="▰"/>
            </a:pPr>
            <a:r>
              <a:rPr lang="en" sz="2400"/>
              <a:t>Special thanks to all </a:t>
            </a:r>
            <a:r>
              <a:rPr lang="en"/>
              <a:t>thank my wife, Andrea, for her unwavering support and encouragement as well as Jane Heinze-Fry for providing feedback in the initial stage of developing this topic.</a:t>
            </a:r>
            <a:endParaRPr/>
          </a:p>
          <a:p>
            <a:pPr marL="0" lvl="0" indent="0" algn="l" rtl="0">
              <a:spcBef>
                <a:spcPts val="1000"/>
              </a:spcBef>
              <a:spcAft>
                <a:spcPts val="0"/>
              </a:spcAft>
              <a:buNone/>
            </a:pPr>
            <a:endParaRPr/>
          </a:p>
          <a:p>
            <a:pPr marL="457200" lvl="0" indent="-381000" algn="l" rtl="0">
              <a:lnSpc>
                <a:spcPct val="115000"/>
              </a:lnSpc>
              <a:spcBef>
                <a:spcPts val="1000"/>
              </a:spcBef>
              <a:spcAft>
                <a:spcPts val="0"/>
              </a:spcAft>
              <a:buSzPts val="2400"/>
              <a:buChar char="▰"/>
            </a:pPr>
            <a:r>
              <a:rPr lang="en" sz="2400"/>
              <a:t>Presentation template by </a:t>
            </a:r>
            <a:r>
              <a:rPr lang="en" sz="2400" u="sng">
                <a:solidFill>
                  <a:srgbClr val="3F5378"/>
                </a:solidFill>
                <a:hlinkClick r:id="rId5"/>
              </a:rPr>
              <a:t>SlidesCarnival</a:t>
            </a:r>
            <a:endParaRPr sz="2400">
              <a:solidFill>
                <a:srgbClr val="3F5378"/>
              </a:solidFill>
            </a:endParaRPr>
          </a:p>
        </p:txBody>
      </p:sp>
      <p:sp>
        <p:nvSpPr>
          <p:cNvPr id="615" name="Google Shape;615;p4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616" name="Google Shape;616;p41"/>
          <p:cNvSpPr/>
          <p:nvPr/>
        </p:nvSpPr>
        <p:spPr>
          <a:xfrm>
            <a:off x="309226" y="634068"/>
            <a:ext cx="315499" cy="283210"/>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2360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ctrTitle"/>
          </p:nvPr>
        </p:nvSpPr>
        <p:spPr>
          <a:xfrm>
            <a:off x="463525" y="2871148"/>
            <a:ext cx="4094400" cy="152883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EDUCATIONAL THEORY BACKGROUND</a:t>
            </a:r>
            <a:endParaRPr dirty="0"/>
          </a:p>
        </p:txBody>
      </p:sp>
      <p:sp>
        <p:nvSpPr>
          <p:cNvPr id="221" name="Google Shape;221;p14"/>
          <p:cNvSpPr txBox="1">
            <a:spLocks noGrp="1"/>
          </p:cNvSpPr>
          <p:nvPr>
            <p:ph type="subTitle" idx="1"/>
          </p:nvPr>
        </p:nvSpPr>
        <p:spPr>
          <a:xfrm>
            <a:off x="463525" y="4246075"/>
            <a:ext cx="4094400" cy="514174"/>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dirty="0" err="1"/>
              <a:t>Ausubel</a:t>
            </a:r>
            <a:r>
              <a:rPr lang="en" dirty="0"/>
              <a:t>, Novak &amp; Bloom</a:t>
            </a:r>
            <a:endParaRPr dirty="0"/>
          </a:p>
        </p:txBody>
      </p:sp>
      <p:sp>
        <p:nvSpPr>
          <p:cNvPr id="222" name="Google Shape;222;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223" name="Google Shape;223;p14"/>
          <p:cNvSpPr txBox="1"/>
          <p:nvPr/>
        </p:nvSpPr>
        <p:spPr>
          <a:xfrm>
            <a:off x="463525" y="0"/>
            <a:ext cx="2181600" cy="3136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0" b="1">
                <a:solidFill>
                  <a:srgbClr val="3F5378"/>
                </a:solidFill>
                <a:latin typeface="Roboto Condensed"/>
                <a:ea typeface="Roboto Condensed"/>
                <a:cs typeface="Roboto Condensed"/>
                <a:sym typeface="Roboto Condensed"/>
              </a:rPr>
              <a:t>1</a:t>
            </a:r>
            <a:endParaRPr sz="3000" b="1">
              <a:solidFill>
                <a:srgbClr val="3F5378"/>
              </a:solidFill>
              <a:latin typeface="Roboto Condensed"/>
              <a:ea typeface="Roboto Condensed"/>
              <a:cs typeface="Roboto Condensed"/>
              <a:sym typeface="Roboto Condensed"/>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953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Meaningful Learning Requirements</a:t>
            </a:r>
            <a:endParaRPr/>
          </a:p>
        </p:txBody>
      </p:sp>
      <p:sp>
        <p:nvSpPr>
          <p:cNvPr id="229" name="Google Shape;229;p1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p>
            <a:pPr marL="457200" lvl="0" indent="-381000" algn="l" rtl="0">
              <a:spcBef>
                <a:spcPts val="0"/>
              </a:spcBef>
              <a:spcAft>
                <a:spcPts val="0"/>
              </a:spcAft>
              <a:buSzPts val="2400"/>
              <a:buAutoNum type="arabicPeriod"/>
            </a:pPr>
            <a:r>
              <a:rPr lang="en"/>
              <a:t>In order for a learner to acquire new knowledge he/she must possess relevant prior knowledge</a:t>
            </a:r>
            <a:endParaRPr/>
          </a:p>
          <a:p>
            <a:pPr marL="457200" lvl="0" indent="-381000" algn="l" rtl="0">
              <a:spcBef>
                <a:spcPts val="0"/>
              </a:spcBef>
              <a:spcAft>
                <a:spcPts val="0"/>
              </a:spcAft>
              <a:buSzPts val="2400"/>
              <a:buAutoNum type="arabicPeriod"/>
            </a:pPr>
            <a:r>
              <a:rPr lang="en"/>
              <a:t>Concepts need to be presented in a manner that the learner finds them meaningful</a:t>
            </a:r>
            <a:endParaRPr/>
          </a:p>
          <a:p>
            <a:pPr marL="457200" lvl="0" indent="-381000" algn="l" rtl="0">
              <a:spcBef>
                <a:spcPts val="0"/>
              </a:spcBef>
              <a:spcAft>
                <a:spcPts val="0"/>
              </a:spcAft>
              <a:buSzPts val="2400"/>
              <a:buAutoNum type="arabicPeriod"/>
            </a:pPr>
            <a:r>
              <a:rPr lang="en"/>
              <a:t>Learning only happens if the learner chooses to learn.</a:t>
            </a:r>
            <a:endParaRPr/>
          </a:p>
        </p:txBody>
      </p:sp>
      <p:sp>
        <p:nvSpPr>
          <p:cNvPr id="230" name="Google Shape;230;p1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grpSp>
        <p:nvGrpSpPr>
          <p:cNvPr id="231" name="Google Shape;231;p15"/>
          <p:cNvGrpSpPr/>
          <p:nvPr/>
        </p:nvGrpSpPr>
        <p:grpSpPr>
          <a:xfrm>
            <a:off x="282216" y="590918"/>
            <a:ext cx="369505" cy="369505"/>
            <a:chOff x="2594050" y="1631825"/>
            <a:chExt cx="439625" cy="439625"/>
          </a:xfrm>
        </p:grpSpPr>
        <p:sp>
          <p:nvSpPr>
            <p:cNvPr id="232" name="Google Shape;232;p15"/>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Google Shape;236;p15"/>
          <p:cNvSpPr txBox="1"/>
          <p:nvPr/>
        </p:nvSpPr>
        <p:spPr>
          <a:xfrm>
            <a:off x="5583275" y="4828000"/>
            <a:ext cx="1443600" cy="25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from Novak (1998)</a:t>
            </a:r>
            <a:endParaRPr sz="900"/>
          </a:p>
        </p:txBody>
      </p:sp>
      <p:grpSp>
        <p:nvGrpSpPr>
          <p:cNvPr id="237" name="Google Shape;237;p15"/>
          <p:cNvGrpSpPr/>
          <p:nvPr/>
        </p:nvGrpSpPr>
        <p:grpSpPr>
          <a:xfrm>
            <a:off x="7354975" y="1558775"/>
            <a:ext cx="1358700" cy="2106350"/>
            <a:chOff x="7394325" y="162250"/>
            <a:chExt cx="1358700" cy="2106350"/>
          </a:xfrm>
        </p:grpSpPr>
        <p:pic>
          <p:nvPicPr>
            <p:cNvPr id="238" name="Google Shape;238;p15"/>
            <p:cNvPicPr preferRelativeResize="0"/>
            <p:nvPr/>
          </p:nvPicPr>
          <p:blipFill>
            <a:blip r:embed="rId5">
              <a:alphaModFix/>
            </a:blip>
            <a:stretch>
              <a:fillRect/>
            </a:stretch>
          </p:blipFill>
          <p:spPr>
            <a:xfrm>
              <a:off x="7394325" y="162250"/>
              <a:ext cx="1358550" cy="1787075"/>
            </a:xfrm>
            <a:prstGeom prst="rect">
              <a:avLst/>
            </a:prstGeom>
            <a:noFill/>
            <a:ln>
              <a:noFill/>
            </a:ln>
          </p:spPr>
        </p:pic>
        <p:sp>
          <p:nvSpPr>
            <p:cNvPr id="239" name="Google Shape;239;p15"/>
            <p:cNvSpPr txBox="1"/>
            <p:nvPr/>
          </p:nvSpPr>
          <p:spPr>
            <a:xfrm>
              <a:off x="7394325" y="1953000"/>
              <a:ext cx="1358700" cy="3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David Ausubel</a:t>
              </a:r>
              <a:endParaRPr/>
            </a:p>
          </p:txBody>
        </p:sp>
      </p:grpSp>
      <p:sp>
        <p:nvSpPr>
          <p:cNvPr id="240" name="Google Shape;240;p15"/>
          <p:cNvSpPr txBox="1"/>
          <p:nvPr/>
        </p:nvSpPr>
        <p:spPr>
          <a:xfrm>
            <a:off x="7206600" y="4244475"/>
            <a:ext cx="1937400" cy="17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t>https://alchetron.com/cdn/david-ausubel-005b37a6-0b4a-4759-aabc-94c7571031e-resize-750.jpeg</a:t>
            </a:r>
            <a:endParaRPr sz="6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733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Meaningful Learning &amp; Concept Mapping</a:t>
            </a:r>
            <a:endParaRPr/>
          </a:p>
        </p:txBody>
      </p:sp>
      <p:sp>
        <p:nvSpPr>
          <p:cNvPr id="246" name="Google Shape;246;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47" name="Google Shape;247;p16"/>
          <p:cNvPicPr preferRelativeResize="0"/>
          <p:nvPr/>
        </p:nvPicPr>
        <p:blipFill rotWithShape="1">
          <a:blip r:embed="rId5">
            <a:alphaModFix/>
          </a:blip>
          <a:srcRect r="1244"/>
          <a:stretch/>
        </p:blipFill>
        <p:spPr>
          <a:xfrm>
            <a:off x="1027750" y="1350150"/>
            <a:ext cx="5002327" cy="3679926"/>
          </a:xfrm>
          <a:prstGeom prst="rect">
            <a:avLst/>
          </a:prstGeom>
          <a:noFill/>
          <a:ln>
            <a:noFill/>
          </a:ln>
        </p:spPr>
      </p:pic>
      <p:sp>
        <p:nvSpPr>
          <p:cNvPr id="248" name="Google Shape;248;p16"/>
          <p:cNvSpPr txBox="1"/>
          <p:nvPr/>
        </p:nvSpPr>
        <p:spPr>
          <a:xfrm>
            <a:off x="208500" y="4773300"/>
            <a:ext cx="3220500" cy="37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t>cmap available at: http://cmapskm.ihmc.us/viewer/cmap/1064009710027_1483270340_27090</a:t>
            </a:r>
            <a:endParaRPr sz="700"/>
          </a:p>
        </p:txBody>
      </p:sp>
      <p:pic>
        <p:nvPicPr>
          <p:cNvPr id="249" name="Google Shape;249;p16"/>
          <p:cNvPicPr preferRelativeResize="0"/>
          <p:nvPr/>
        </p:nvPicPr>
        <p:blipFill>
          <a:blip r:embed="rId6">
            <a:alphaModFix/>
          </a:blip>
          <a:stretch>
            <a:fillRect/>
          </a:stretch>
        </p:blipFill>
        <p:spPr>
          <a:xfrm>
            <a:off x="7160475" y="775850"/>
            <a:ext cx="1635975" cy="1635975"/>
          </a:xfrm>
          <a:prstGeom prst="rect">
            <a:avLst/>
          </a:prstGeom>
          <a:noFill/>
          <a:ln>
            <a:noFill/>
          </a:ln>
        </p:spPr>
      </p:pic>
      <p:sp>
        <p:nvSpPr>
          <p:cNvPr id="250" name="Google Shape;250;p16"/>
          <p:cNvSpPr txBox="1"/>
          <p:nvPr/>
        </p:nvSpPr>
        <p:spPr>
          <a:xfrm>
            <a:off x="7165013" y="2372750"/>
            <a:ext cx="1626900" cy="3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Joseph Novak</a:t>
            </a:r>
            <a:endParaRPr/>
          </a:p>
        </p:txBody>
      </p:sp>
      <p:sp>
        <p:nvSpPr>
          <p:cNvPr id="251" name="Google Shape;251;p16"/>
          <p:cNvSpPr txBox="1"/>
          <p:nvPr/>
        </p:nvSpPr>
        <p:spPr>
          <a:xfrm>
            <a:off x="6345300" y="2943763"/>
            <a:ext cx="2798700" cy="14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Key Features</a:t>
            </a:r>
            <a:endParaRPr/>
          </a:p>
          <a:p>
            <a:pPr marL="457200" lvl="0" indent="-317500" algn="l" rtl="0">
              <a:spcBef>
                <a:spcPts val="0"/>
              </a:spcBef>
              <a:spcAft>
                <a:spcPts val="0"/>
              </a:spcAft>
              <a:buSzPts val="1400"/>
              <a:buChar char="●"/>
            </a:pPr>
            <a:r>
              <a:rPr lang="en"/>
              <a:t>Hierarchical</a:t>
            </a:r>
            <a:endParaRPr/>
          </a:p>
          <a:p>
            <a:pPr marL="457200" lvl="0" indent="-317500" algn="l" rtl="0">
              <a:spcBef>
                <a:spcPts val="0"/>
              </a:spcBef>
              <a:spcAft>
                <a:spcPts val="0"/>
              </a:spcAft>
              <a:buSzPts val="1400"/>
              <a:buChar char="●"/>
            </a:pPr>
            <a:r>
              <a:rPr lang="en"/>
              <a:t>progressive differentiation</a:t>
            </a:r>
            <a:endParaRPr/>
          </a:p>
          <a:p>
            <a:pPr marL="457200" lvl="0" indent="-317500" algn="l" rtl="0">
              <a:spcBef>
                <a:spcPts val="0"/>
              </a:spcBef>
              <a:spcAft>
                <a:spcPts val="0"/>
              </a:spcAft>
              <a:buSzPts val="1400"/>
              <a:buChar char="●"/>
            </a:pPr>
            <a:r>
              <a:rPr lang="en"/>
              <a:t>integrative reconciliation</a:t>
            </a:r>
            <a:endParaRPr/>
          </a:p>
          <a:p>
            <a:pPr marL="457200" lvl="0" indent="-317500" algn="l" rtl="0">
              <a:spcBef>
                <a:spcPts val="0"/>
              </a:spcBef>
              <a:spcAft>
                <a:spcPts val="0"/>
              </a:spcAft>
              <a:buSzPts val="1400"/>
              <a:buChar char="●"/>
            </a:pPr>
            <a:r>
              <a:rPr lang="en"/>
              <a:t>Negotiated meaning</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p:transition advTm="4549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Freedom of structure and freedom of content conditions during concept mapping</a:t>
            </a:r>
            <a:endParaRPr/>
          </a:p>
        </p:txBody>
      </p:sp>
      <p:sp>
        <p:nvSpPr>
          <p:cNvPr id="257" name="Google Shape;257;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258" name="Google Shape;258;p17"/>
          <p:cNvGrpSpPr/>
          <p:nvPr/>
        </p:nvGrpSpPr>
        <p:grpSpPr>
          <a:xfrm>
            <a:off x="263101" y="580106"/>
            <a:ext cx="407743" cy="391135"/>
            <a:chOff x="5233525" y="4954450"/>
            <a:chExt cx="538275" cy="516350"/>
          </a:xfrm>
        </p:grpSpPr>
        <p:sp>
          <p:nvSpPr>
            <p:cNvPr id="259" name="Google Shape;259;p17"/>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 name="Google Shape;270;p17"/>
          <p:cNvPicPr preferRelativeResize="0"/>
          <p:nvPr/>
        </p:nvPicPr>
        <p:blipFill rotWithShape="1">
          <a:blip r:embed="rId5">
            <a:alphaModFix/>
          </a:blip>
          <a:srcRect l="23235" t="26323" r="35936" b="16589"/>
          <a:stretch/>
        </p:blipFill>
        <p:spPr>
          <a:xfrm>
            <a:off x="1537350" y="1432975"/>
            <a:ext cx="4474332" cy="3519126"/>
          </a:xfrm>
          <a:prstGeom prst="rect">
            <a:avLst/>
          </a:prstGeom>
          <a:noFill/>
          <a:ln>
            <a:noFill/>
          </a:ln>
        </p:spPr>
      </p:pic>
      <p:sp>
        <p:nvSpPr>
          <p:cNvPr id="271" name="Google Shape;271;p17"/>
          <p:cNvSpPr txBox="1"/>
          <p:nvPr/>
        </p:nvSpPr>
        <p:spPr>
          <a:xfrm>
            <a:off x="5583275" y="4828000"/>
            <a:ext cx="1443600" cy="25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from Cañas et al. (2012)</a:t>
            </a:r>
            <a:endParaRPr sz="9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ransition advTm="640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Bloom’s Taxonomy of Learning Domains</a:t>
            </a:r>
            <a:endParaRPr/>
          </a:p>
        </p:txBody>
      </p:sp>
      <p:sp>
        <p:nvSpPr>
          <p:cNvPr id="277" name="Google Shape;277;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278" name="Google Shape;278;p18"/>
          <p:cNvGrpSpPr/>
          <p:nvPr/>
        </p:nvGrpSpPr>
        <p:grpSpPr>
          <a:xfrm>
            <a:off x="283552" y="610550"/>
            <a:ext cx="330270" cy="330251"/>
            <a:chOff x="1923675" y="1633650"/>
            <a:chExt cx="436000" cy="435975"/>
          </a:xfrm>
        </p:grpSpPr>
        <p:sp>
          <p:nvSpPr>
            <p:cNvPr id="279" name="Google Shape;279;p18"/>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8"/>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8"/>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8"/>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8"/>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8"/>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Google Shape;285;p18"/>
          <p:cNvSpPr txBox="1">
            <a:spLocks noGrp="1"/>
          </p:cNvSpPr>
          <p:nvPr>
            <p:ph type="body" idx="4294967295"/>
          </p:nvPr>
        </p:nvSpPr>
        <p:spPr>
          <a:xfrm>
            <a:off x="814275" y="1327350"/>
            <a:ext cx="7781100" cy="3743100"/>
          </a:xfrm>
          <a:prstGeom prst="rect">
            <a:avLst/>
          </a:prstGeom>
        </p:spPr>
        <p:txBody>
          <a:bodyPr spcFirstLastPara="1" wrap="square" lIns="91425" tIns="91425" rIns="91425" bIns="91425" anchor="ctr" anchorCtr="0">
            <a:noAutofit/>
          </a:bodyPr>
          <a:lstStyle/>
          <a:p>
            <a:pPr marL="457200" lvl="0" indent="-381000" algn="l" rtl="0">
              <a:spcBef>
                <a:spcPts val="0"/>
              </a:spcBef>
              <a:spcAft>
                <a:spcPts val="0"/>
              </a:spcAft>
              <a:buSzPts val="2400"/>
              <a:buChar char="▰"/>
            </a:pPr>
            <a:r>
              <a:rPr lang="en" dirty="0"/>
              <a:t>In 1956, Benjamin Bloom et al. developed a framework for understanding and communicating about learning objectives</a:t>
            </a:r>
            <a:endParaRPr dirty="0"/>
          </a:p>
          <a:p>
            <a:pPr marL="457200" lvl="0" indent="-381000" algn="l" rtl="0">
              <a:spcBef>
                <a:spcPts val="0"/>
              </a:spcBef>
              <a:spcAft>
                <a:spcPts val="0"/>
              </a:spcAft>
              <a:buSzPts val="2400"/>
              <a:buChar char="▰"/>
            </a:pPr>
            <a:r>
              <a:rPr lang="en" dirty="0"/>
              <a:t>Bloom’s Taxonomy has 2 dimensions: domain and level</a:t>
            </a:r>
            <a:endParaRPr dirty="0"/>
          </a:p>
          <a:p>
            <a:pPr marL="457200" lvl="0" indent="-381000" algn="l" rtl="0">
              <a:spcBef>
                <a:spcPts val="0"/>
              </a:spcBef>
              <a:spcAft>
                <a:spcPts val="0"/>
              </a:spcAft>
              <a:buSzPts val="2400"/>
              <a:buChar char="▰"/>
            </a:pPr>
            <a:r>
              <a:rPr lang="en" dirty="0"/>
              <a:t>Domains:</a:t>
            </a:r>
            <a:endParaRPr dirty="0"/>
          </a:p>
          <a:p>
            <a:pPr marL="914400" lvl="1" indent="-381000" algn="l" rtl="0">
              <a:spcBef>
                <a:spcPts val="0"/>
              </a:spcBef>
              <a:spcAft>
                <a:spcPts val="0"/>
              </a:spcAft>
              <a:buSzPts val="2400"/>
              <a:buChar char="▻"/>
            </a:pPr>
            <a:r>
              <a:rPr lang="en" dirty="0"/>
              <a:t>Cognitive</a:t>
            </a:r>
            <a:endParaRPr dirty="0"/>
          </a:p>
          <a:p>
            <a:pPr marL="914400" lvl="1" indent="-381000" algn="l" rtl="0">
              <a:spcBef>
                <a:spcPts val="0"/>
              </a:spcBef>
              <a:spcAft>
                <a:spcPts val="0"/>
              </a:spcAft>
              <a:buSzPts val="2400"/>
              <a:buChar char="▻"/>
            </a:pPr>
            <a:r>
              <a:rPr lang="en" dirty="0"/>
              <a:t>Psychomotor</a:t>
            </a:r>
            <a:endParaRPr dirty="0"/>
          </a:p>
          <a:p>
            <a:pPr marL="914400" lvl="1" indent="-381000" algn="l" rtl="0">
              <a:spcBef>
                <a:spcPts val="0"/>
              </a:spcBef>
              <a:spcAft>
                <a:spcPts val="0"/>
              </a:spcAft>
              <a:buSzPts val="2400"/>
              <a:buChar char="▻"/>
            </a:pPr>
            <a:r>
              <a:rPr lang="en" dirty="0"/>
              <a:t>Affective</a:t>
            </a:r>
            <a:endParaRPr dirty="0"/>
          </a:p>
          <a:p>
            <a:pPr marL="914400" lvl="1" indent="-381000" algn="l" rtl="0">
              <a:spcBef>
                <a:spcPts val="0"/>
              </a:spcBef>
              <a:spcAft>
                <a:spcPts val="0"/>
              </a:spcAft>
              <a:buSzPts val="2400"/>
              <a:buChar char="▻"/>
            </a:pPr>
            <a:r>
              <a:rPr lang="en" dirty="0"/>
              <a:t>Interpersonal</a:t>
            </a:r>
            <a:endParaRPr dirty="0"/>
          </a:p>
          <a:p>
            <a:pPr marL="914400" lvl="1" indent="-381000" algn="l" rtl="0">
              <a:spcBef>
                <a:spcPts val="0"/>
              </a:spcBef>
              <a:spcAft>
                <a:spcPts val="0"/>
              </a:spcAft>
              <a:buSzPts val="2400"/>
              <a:buChar char="▻"/>
            </a:pPr>
            <a:r>
              <a:rPr lang="en-US" dirty="0" smtClean="0"/>
              <a:t>P</a:t>
            </a:r>
            <a:r>
              <a:rPr lang="en" dirty="0" err="1" smtClean="0"/>
              <a:t>erceptual</a:t>
            </a:r>
            <a:endParaRPr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4734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ctrTitle"/>
          </p:nvPr>
        </p:nvSpPr>
        <p:spPr>
          <a:xfrm>
            <a:off x="463524" y="3060070"/>
            <a:ext cx="4687897" cy="105925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TRANSLATING THEORY TO PRACTICE</a:t>
            </a:r>
            <a:endParaRPr dirty="0"/>
          </a:p>
        </p:txBody>
      </p:sp>
      <p:sp>
        <p:nvSpPr>
          <p:cNvPr id="291" name="Google Shape;291;p19"/>
          <p:cNvSpPr txBox="1">
            <a:spLocks noGrp="1"/>
          </p:cNvSpPr>
          <p:nvPr>
            <p:ph type="subTitle" idx="1"/>
          </p:nvPr>
        </p:nvSpPr>
        <p:spPr>
          <a:xfrm>
            <a:off x="463525" y="4037846"/>
            <a:ext cx="4094400" cy="805757"/>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dirty="0"/>
              <a:t>Breaking down the </a:t>
            </a:r>
            <a:r>
              <a:rPr lang="en" dirty="0" smtClean="0"/>
              <a:t>domains </a:t>
            </a:r>
            <a:r>
              <a:rPr lang="en" dirty="0"/>
              <a:t>into learning objectives</a:t>
            </a:r>
            <a:endParaRPr dirty="0"/>
          </a:p>
        </p:txBody>
      </p:sp>
      <p:sp>
        <p:nvSpPr>
          <p:cNvPr id="292" name="Google Shape;292;p1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93" name="Google Shape;293;p19"/>
          <p:cNvSpPr txBox="1"/>
          <p:nvPr/>
        </p:nvSpPr>
        <p:spPr>
          <a:xfrm>
            <a:off x="463525" y="0"/>
            <a:ext cx="2181600" cy="3136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0" b="1">
                <a:solidFill>
                  <a:srgbClr val="3F5378"/>
                </a:solidFill>
                <a:latin typeface="Roboto Condensed"/>
                <a:ea typeface="Roboto Condensed"/>
                <a:cs typeface="Roboto Condensed"/>
                <a:sym typeface="Roboto Condensed"/>
              </a:rPr>
              <a:t>2</a:t>
            </a:r>
            <a:endParaRPr sz="3000" b="1">
              <a:solidFill>
                <a:srgbClr val="3F5378"/>
              </a:solidFill>
              <a:latin typeface="Roboto Condensed"/>
              <a:ea typeface="Roboto Condensed"/>
              <a:cs typeface="Roboto Condensed"/>
              <a:sym typeface="Roboto Condensed"/>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p:transition advTm="1713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1521</Words>
  <Application>Microsoft Macintosh PowerPoint</Application>
  <PresentationFormat>On-screen Show (16:9)</PresentationFormat>
  <Paragraphs>391</Paragraphs>
  <Slides>31</Slides>
  <Notes>31</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Arvo</vt:lpstr>
      <vt:lpstr>Roboto Condensed</vt:lpstr>
      <vt:lpstr>Roboto Condensed Light</vt:lpstr>
      <vt:lpstr>Times New Roman</vt:lpstr>
      <vt:lpstr>Arial</vt:lpstr>
      <vt:lpstr>Salerio template</vt:lpstr>
      <vt:lpstr>Learning objectives for concept mapping based on the complete Bloom’s Taxonomy to promote meaningful learning</vt:lpstr>
      <vt:lpstr>Impetus for this work</vt:lpstr>
      <vt:lpstr>Goal of this work</vt:lpstr>
      <vt:lpstr>EDUCATIONAL THEORY BACKGROUND</vt:lpstr>
      <vt:lpstr>Meaningful Learning Requirements</vt:lpstr>
      <vt:lpstr>Meaningful Learning &amp; Concept Mapping</vt:lpstr>
      <vt:lpstr>Freedom of structure and freedom of content conditions during concept mapping</vt:lpstr>
      <vt:lpstr>Bloom’s Taxonomy of Learning Domains</vt:lpstr>
      <vt:lpstr>TRANSLATING THEORY TO PRACTICE</vt:lpstr>
      <vt:lpstr>Revised Cognitive Domain - Two Dimensions</vt:lpstr>
      <vt:lpstr>Learning Objectives for Lower-order Thinking Skills</vt:lpstr>
      <vt:lpstr>Learning Objectives for Higher-order Thinking Skills</vt:lpstr>
      <vt:lpstr>Interpersonal Domain</vt:lpstr>
      <vt:lpstr>Learning objective for Lower-order Interpersonal Skills</vt:lpstr>
      <vt:lpstr>Learning objective for Higher-order Interpersonal Skills</vt:lpstr>
      <vt:lpstr>Affective Domain</vt:lpstr>
      <vt:lpstr>Learning objective for Affective Domain</vt:lpstr>
      <vt:lpstr>Psychomotor Domain</vt:lpstr>
      <vt:lpstr>Learning objective for Psychomotor Domain</vt:lpstr>
      <vt:lpstr>Perceptual Domain</vt:lpstr>
      <vt:lpstr>Learning objective for Perceptual Domain</vt:lpstr>
      <vt:lpstr>Learning objective for Perceptual Domain 2</vt:lpstr>
      <vt:lpstr>EXAMPLE CONCEPT MAPPING ACTIVITIES</vt:lpstr>
      <vt:lpstr>Common Textbook Chapter Review Activity</vt:lpstr>
      <vt:lpstr>“Fill in the blank” Concept mapping activity</vt:lpstr>
      <vt:lpstr>Better concept mapping activity</vt:lpstr>
      <vt:lpstr>Better Concept mapping activity</vt:lpstr>
      <vt:lpstr>Comparing the two concept mapping activities</vt:lpstr>
      <vt:lpstr>Conclusion - “how to think” rather than “what to think”</vt:lpstr>
      <vt:lpstr>THANK YOU!</vt:lpstr>
      <vt:lpstr>CREDITS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 for concept mapping based on the complete Bloom’s Taxonomy to promote meaningful learning</dc:title>
  <cp:lastModifiedBy>Microsoft Office User</cp:lastModifiedBy>
  <cp:revision>3</cp:revision>
  <dcterms:modified xsi:type="dcterms:W3CDTF">2018-09-23T18:05:50Z</dcterms:modified>
</cp:coreProperties>
</file>